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466" r:id="rId2"/>
    <p:sldId id="467" r:id="rId3"/>
    <p:sldId id="468" r:id="rId4"/>
    <p:sldId id="472" r:id="rId5"/>
    <p:sldId id="460" r:id="rId6"/>
    <p:sldId id="470" r:id="rId7"/>
    <p:sldId id="471" r:id="rId8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1F2610"/>
    <a:srgbClr val="855F1B"/>
    <a:srgbClr val="FF33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A43577-7C65-4A62-8A4E-05143FB34118}" v="194" dt="2023-09-12T06:40:19.1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51" autoAdjust="0"/>
    <p:restoredTop sz="82823" autoAdjust="0"/>
  </p:normalViewPr>
  <p:slideViewPr>
    <p:cSldViewPr>
      <p:cViewPr varScale="1">
        <p:scale>
          <a:sx n="94" d="100"/>
          <a:sy n="94" d="100"/>
        </p:scale>
        <p:origin x="16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892CCD-AABD-48C6-B1AD-03CD73BEE807}" type="doc">
      <dgm:prSet loTypeId="urn:microsoft.com/office/officeart/2005/8/layout/list1" loCatId="list" qsTypeId="urn:microsoft.com/office/officeart/2005/8/quickstyle/3d7" qsCatId="3D" csTypeId="urn:microsoft.com/office/officeart/2005/8/colors/accent3_2" csCatId="accent3" phldr="1"/>
      <dgm:spPr/>
      <dgm:t>
        <a:bodyPr/>
        <a:lstStyle/>
        <a:p>
          <a:endParaRPr lang="sk-SK"/>
        </a:p>
      </dgm:t>
    </dgm:pt>
    <dgm:pt modelId="{668A696D-6B86-42CA-9C58-CDCF218A7D1E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sz="3000" b="1" noProof="0">
              <a:solidFill>
                <a:schemeClr val="tx1"/>
              </a:solidFill>
            </a:rPr>
            <a:t>Periodo de implementación</a:t>
          </a:r>
        </a:p>
      </dgm:t>
    </dgm:pt>
    <dgm:pt modelId="{9E8E9307-AE31-47E1-93C1-556F618C2D6C}" type="parTrans" cxnId="{371EA4ED-1D1C-4EDB-9724-F7FFDE1674CB}">
      <dgm:prSet/>
      <dgm:spPr/>
      <dgm:t>
        <a:bodyPr/>
        <a:lstStyle/>
        <a:p>
          <a:endParaRPr lang="sk-SK" sz="2000" b="1">
            <a:solidFill>
              <a:srgbClr val="002060"/>
            </a:solidFill>
          </a:endParaRPr>
        </a:p>
      </dgm:t>
    </dgm:pt>
    <dgm:pt modelId="{43F55DE0-A6F0-44C1-9B76-778C6B32EEB3}" type="sibTrans" cxnId="{371EA4ED-1D1C-4EDB-9724-F7FFDE1674CB}">
      <dgm:prSet/>
      <dgm:spPr/>
      <dgm:t>
        <a:bodyPr/>
        <a:lstStyle/>
        <a:p>
          <a:endParaRPr lang="sk-SK" sz="2000" b="1">
            <a:solidFill>
              <a:srgbClr val="002060"/>
            </a:solidFill>
          </a:endParaRPr>
        </a:p>
      </dgm:t>
    </dgm:pt>
    <dgm:pt modelId="{FD5E6CF5-8A15-4688-8A46-DC02518E2B3F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ES" sz="2500" b="1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+mj-lt"/>
              <a:cs typeface="Arial" pitchFamily="34" charset="0"/>
            </a:rPr>
            <a:t>21/08/2019 – </a:t>
          </a:r>
          <a:r>
            <a:rPr lang="es-ES" sz="2500" b="1" noProof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+mj-lt"/>
              <a:cs typeface="Arial" pitchFamily="34" charset="0"/>
            </a:rPr>
            <a:t>31/07/</a:t>
          </a:r>
          <a:r>
            <a:rPr lang="es-ES" sz="2500" b="1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+mj-lt"/>
              <a:cs typeface="Arial" pitchFamily="34" charset="0"/>
            </a:rPr>
            <a:t>2023</a:t>
          </a:r>
        </a:p>
      </dgm:t>
    </dgm:pt>
    <dgm:pt modelId="{03BEC745-882D-459B-8371-D5DBDA8951EA}" type="parTrans" cxnId="{2745989B-6A1E-48B2-99FA-128801BA337B}">
      <dgm:prSet/>
      <dgm:spPr/>
      <dgm:t>
        <a:bodyPr/>
        <a:lstStyle/>
        <a:p>
          <a:endParaRPr lang="sk-SK" sz="2000"/>
        </a:p>
      </dgm:t>
    </dgm:pt>
    <dgm:pt modelId="{E9CB1A4E-724A-4FEF-8258-029DD5DADDED}" type="sibTrans" cxnId="{2745989B-6A1E-48B2-99FA-128801BA337B}">
      <dgm:prSet/>
      <dgm:spPr/>
      <dgm:t>
        <a:bodyPr/>
        <a:lstStyle/>
        <a:p>
          <a:endParaRPr lang="sk-SK" sz="2000"/>
        </a:p>
      </dgm:t>
    </dgm:pt>
    <dgm:pt modelId="{3A1EBF56-2BAF-4C20-9725-D2CE66F23097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ES" sz="2500" b="1" noProof="0"/>
            <a:t>Todas las comunidades autónomas excepto la comunidad autónoma de Bratislava</a:t>
          </a:r>
        </a:p>
      </dgm:t>
    </dgm:pt>
    <dgm:pt modelId="{DC68A83B-346B-4273-B000-42192C7002D3}" type="parTrans" cxnId="{9D883F21-57DC-4EFD-9F36-F91A98042B89}">
      <dgm:prSet/>
      <dgm:spPr/>
      <dgm:t>
        <a:bodyPr/>
        <a:lstStyle/>
        <a:p>
          <a:endParaRPr lang="sk-SK" sz="2000"/>
        </a:p>
      </dgm:t>
    </dgm:pt>
    <dgm:pt modelId="{9DDF3417-67FC-4C23-9125-4F8071E988E9}" type="sibTrans" cxnId="{9D883F21-57DC-4EFD-9F36-F91A98042B89}">
      <dgm:prSet/>
      <dgm:spPr/>
      <dgm:t>
        <a:bodyPr/>
        <a:lstStyle/>
        <a:p>
          <a:endParaRPr lang="sk-SK" sz="2000"/>
        </a:p>
      </dgm:t>
    </dgm:pt>
    <dgm:pt modelId="{1CC1D67C-BCBE-4C50-B09D-1D172BAD637D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sz="3000" b="1" noProof="0">
              <a:solidFill>
                <a:schemeClr val="tx1"/>
              </a:solidFill>
            </a:rPr>
            <a:t>Territorio beneficiado</a:t>
          </a:r>
        </a:p>
      </dgm:t>
    </dgm:pt>
    <dgm:pt modelId="{D318DF8E-7D62-43BF-A6B5-F7B7A7987242}" type="sibTrans" cxnId="{D2DC4BBB-AEFD-4117-93CA-8129D2CAA2D7}">
      <dgm:prSet/>
      <dgm:spPr/>
      <dgm:t>
        <a:bodyPr/>
        <a:lstStyle/>
        <a:p>
          <a:endParaRPr lang="sk-SK" sz="2000" b="1">
            <a:solidFill>
              <a:srgbClr val="002060"/>
            </a:solidFill>
          </a:endParaRPr>
        </a:p>
      </dgm:t>
    </dgm:pt>
    <dgm:pt modelId="{D9AF4D86-AC33-4B52-8C77-6500D83B6B6A}" type="parTrans" cxnId="{D2DC4BBB-AEFD-4117-93CA-8129D2CAA2D7}">
      <dgm:prSet/>
      <dgm:spPr/>
      <dgm:t>
        <a:bodyPr/>
        <a:lstStyle/>
        <a:p>
          <a:endParaRPr lang="sk-SK" sz="2000" b="1">
            <a:solidFill>
              <a:srgbClr val="002060"/>
            </a:solidFill>
          </a:endParaRPr>
        </a:p>
      </dgm:t>
    </dgm:pt>
    <dgm:pt modelId="{AFFE1252-D9AD-4EB5-B79C-30D674A26E66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es-ES" sz="2500" b="1"/>
            <a:t>29.999.996,00 EUR</a:t>
          </a:r>
        </a:p>
      </dgm:t>
    </dgm:pt>
    <dgm:pt modelId="{E753679A-5844-4DB9-8024-9EE098351C9F}" type="parTrans" cxnId="{7BB02C62-5616-4F23-A6F1-016B582CA74D}">
      <dgm:prSet/>
      <dgm:spPr/>
      <dgm:t>
        <a:bodyPr/>
        <a:lstStyle/>
        <a:p>
          <a:endParaRPr lang="sk-SK"/>
        </a:p>
      </dgm:t>
    </dgm:pt>
    <dgm:pt modelId="{8A659175-12B2-4BBA-8ED4-A6697EF66379}" type="sibTrans" cxnId="{7BB02C62-5616-4F23-A6F1-016B582CA74D}">
      <dgm:prSet/>
      <dgm:spPr/>
      <dgm:t>
        <a:bodyPr/>
        <a:lstStyle/>
        <a:p>
          <a:endParaRPr lang="sk-SK"/>
        </a:p>
      </dgm:t>
    </dgm:pt>
    <dgm:pt modelId="{ABBA34A8-75E1-4CA6-B88F-BC91ED0D7A01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ES" sz="3000" b="1" noProof="0">
              <a:solidFill>
                <a:schemeClr val="tx1"/>
              </a:solidFill>
            </a:rPr>
            <a:t>Presupuesto del proyecto</a:t>
          </a:r>
        </a:p>
      </dgm:t>
    </dgm:pt>
    <dgm:pt modelId="{2E7F44B5-5215-4B8E-B048-B8DDEDD09A52}" type="sibTrans" cxnId="{6923F36E-49DD-4534-BC7C-9E3EBB3F66A5}">
      <dgm:prSet/>
      <dgm:spPr/>
      <dgm:t>
        <a:bodyPr/>
        <a:lstStyle/>
        <a:p>
          <a:endParaRPr lang="sk-SK"/>
        </a:p>
      </dgm:t>
    </dgm:pt>
    <dgm:pt modelId="{A6794C31-CE34-4F8C-A356-1D9610317594}" type="parTrans" cxnId="{6923F36E-49DD-4534-BC7C-9E3EBB3F66A5}">
      <dgm:prSet/>
      <dgm:spPr/>
      <dgm:t>
        <a:bodyPr/>
        <a:lstStyle/>
        <a:p>
          <a:endParaRPr lang="sk-SK"/>
        </a:p>
      </dgm:t>
    </dgm:pt>
    <dgm:pt modelId="{59B4CC0B-103D-4D09-B639-C74545174ACB}" type="pres">
      <dgm:prSet presAssocID="{58892CCD-AABD-48C6-B1AD-03CD73BEE807}" presName="linear" presStyleCnt="0">
        <dgm:presLayoutVars>
          <dgm:dir/>
          <dgm:animLvl val="lvl"/>
          <dgm:resizeHandles val="exact"/>
        </dgm:presLayoutVars>
      </dgm:prSet>
      <dgm:spPr/>
    </dgm:pt>
    <dgm:pt modelId="{7886E518-9E43-4275-A14D-4B68AA2ED682}" type="pres">
      <dgm:prSet presAssocID="{668A696D-6B86-42CA-9C58-CDCF218A7D1E}" presName="parentLin" presStyleCnt="0"/>
      <dgm:spPr/>
    </dgm:pt>
    <dgm:pt modelId="{BB75E00F-06F6-4AC1-8F7D-5A6E26885376}" type="pres">
      <dgm:prSet presAssocID="{668A696D-6B86-42CA-9C58-CDCF218A7D1E}" presName="parentLeftMargin" presStyleLbl="node1" presStyleIdx="0" presStyleCnt="3"/>
      <dgm:spPr/>
    </dgm:pt>
    <dgm:pt modelId="{29795E7D-E55D-4050-8587-87BD40C0720B}" type="pres">
      <dgm:prSet presAssocID="{668A696D-6B86-42CA-9C58-CDCF218A7D1E}" presName="parentText" presStyleLbl="node1" presStyleIdx="0" presStyleCnt="3" custScaleX="142857">
        <dgm:presLayoutVars>
          <dgm:chMax val="0"/>
          <dgm:bulletEnabled val="1"/>
        </dgm:presLayoutVars>
      </dgm:prSet>
      <dgm:spPr/>
    </dgm:pt>
    <dgm:pt modelId="{4FF98935-C77E-4FAC-8F6D-9D9C863342B5}" type="pres">
      <dgm:prSet presAssocID="{668A696D-6B86-42CA-9C58-CDCF218A7D1E}" presName="negativeSpace" presStyleCnt="0"/>
      <dgm:spPr/>
    </dgm:pt>
    <dgm:pt modelId="{65C5BBED-04AF-49F0-973B-09874D016E7E}" type="pres">
      <dgm:prSet presAssocID="{668A696D-6B86-42CA-9C58-CDCF218A7D1E}" presName="childText" presStyleLbl="conFgAcc1" presStyleIdx="0" presStyleCnt="3">
        <dgm:presLayoutVars>
          <dgm:bulletEnabled val="1"/>
        </dgm:presLayoutVars>
      </dgm:prSet>
      <dgm:spPr/>
    </dgm:pt>
    <dgm:pt modelId="{7BB17E42-04A9-4CDC-8622-00EC8155B0F6}" type="pres">
      <dgm:prSet presAssocID="{43F55DE0-A6F0-44C1-9B76-778C6B32EEB3}" presName="spaceBetweenRectangles" presStyleCnt="0"/>
      <dgm:spPr/>
    </dgm:pt>
    <dgm:pt modelId="{2789F374-832C-45A0-856D-AD013F747FBD}" type="pres">
      <dgm:prSet presAssocID="{1CC1D67C-BCBE-4C50-B09D-1D172BAD637D}" presName="parentLin" presStyleCnt="0"/>
      <dgm:spPr/>
    </dgm:pt>
    <dgm:pt modelId="{DC484087-9C82-4471-B962-B644C01065D0}" type="pres">
      <dgm:prSet presAssocID="{1CC1D67C-BCBE-4C50-B09D-1D172BAD637D}" presName="parentLeftMargin" presStyleLbl="node1" presStyleIdx="0" presStyleCnt="3"/>
      <dgm:spPr/>
    </dgm:pt>
    <dgm:pt modelId="{4548AF5E-6F68-40D7-8C58-4865BBF4DA59}" type="pres">
      <dgm:prSet presAssocID="{1CC1D67C-BCBE-4C50-B09D-1D172BAD637D}" presName="parentText" presStyleLbl="node1" presStyleIdx="1" presStyleCnt="3" custScaleX="142857">
        <dgm:presLayoutVars>
          <dgm:chMax val="0"/>
          <dgm:bulletEnabled val="1"/>
        </dgm:presLayoutVars>
      </dgm:prSet>
      <dgm:spPr/>
    </dgm:pt>
    <dgm:pt modelId="{948BF92B-CA78-44A9-9528-2B1E1C994DCE}" type="pres">
      <dgm:prSet presAssocID="{1CC1D67C-BCBE-4C50-B09D-1D172BAD637D}" presName="negativeSpace" presStyleCnt="0"/>
      <dgm:spPr/>
    </dgm:pt>
    <dgm:pt modelId="{FCCDE229-519D-4954-968C-1EEACB0E4230}" type="pres">
      <dgm:prSet presAssocID="{1CC1D67C-BCBE-4C50-B09D-1D172BAD637D}" presName="childText" presStyleLbl="conFgAcc1" presStyleIdx="1" presStyleCnt="3" custLinFactNeighborY="-18396">
        <dgm:presLayoutVars>
          <dgm:bulletEnabled val="1"/>
        </dgm:presLayoutVars>
      </dgm:prSet>
      <dgm:spPr/>
    </dgm:pt>
    <dgm:pt modelId="{805FCAD6-9C53-4A05-A673-08527E7D97DA}" type="pres">
      <dgm:prSet presAssocID="{D318DF8E-7D62-43BF-A6B5-F7B7A7987242}" presName="spaceBetweenRectangles" presStyleCnt="0"/>
      <dgm:spPr/>
    </dgm:pt>
    <dgm:pt modelId="{CEB300BC-14B6-4314-9E00-DBF8051C039E}" type="pres">
      <dgm:prSet presAssocID="{ABBA34A8-75E1-4CA6-B88F-BC91ED0D7A01}" presName="parentLin" presStyleCnt="0"/>
      <dgm:spPr/>
    </dgm:pt>
    <dgm:pt modelId="{F43E2359-30F6-456E-9808-4F7E1F65E8F6}" type="pres">
      <dgm:prSet presAssocID="{ABBA34A8-75E1-4CA6-B88F-BC91ED0D7A01}" presName="parentLeftMargin" presStyleLbl="node1" presStyleIdx="1" presStyleCnt="3" custScaleX="142857"/>
      <dgm:spPr/>
    </dgm:pt>
    <dgm:pt modelId="{F013A507-9F9E-48EB-8A5F-B18AD6F15265}" type="pres">
      <dgm:prSet presAssocID="{ABBA34A8-75E1-4CA6-B88F-BC91ED0D7A01}" presName="parentText" presStyleLbl="node1" presStyleIdx="2" presStyleCnt="3" custScaleX="189489" custLinFactNeighborX="-22167" custLinFactNeighborY="7708">
        <dgm:presLayoutVars>
          <dgm:chMax val="0"/>
          <dgm:bulletEnabled val="1"/>
        </dgm:presLayoutVars>
      </dgm:prSet>
      <dgm:spPr/>
    </dgm:pt>
    <dgm:pt modelId="{F8781BCE-E8E4-4F28-832E-2EE4169F6AB6}" type="pres">
      <dgm:prSet presAssocID="{ABBA34A8-75E1-4CA6-B88F-BC91ED0D7A01}" presName="negativeSpace" presStyleCnt="0"/>
      <dgm:spPr/>
    </dgm:pt>
    <dgm:pt modelId="{EC993474-F9F9-420F-9989-ABDF7DDCD1B5}" type="pres">
      <dgm:prSet presAssocID="{ABBA34A8-75E1-4CA6-B88F-BC91ED0D7A01}" presName="childText" presStyleLbl="conFgAcc1" presStyleIdx="2" presStyleCnt="3" custLinFactNeighborY="-13165">
        <dgm:presLayoutVars>
          <dgm:bulletEnabled val="1"/>
        </dgm:presLayoutVars>
      </dgm:prSet>
      <dgm:spPr/>
    </dgm:pt>
  </dgm:ptLst>
  <dgm:cxnLst>
    <dgm:cxn modelId="{D6B75A06-AEBB-4251-BDFA-EFF24E59817D}" type="presOf" srcId="{3A1EBF56-2BAF-4C20-9725-D2CE66F23097}" destId="{FCCDE229-519D-4954-968C-1EEACB0E4230}" srcOrd="0" destOrd="0" presId="urn:microsoft.com/office/officeart/2005/8/layout/list1"/>
    <dgm:cxn modelId="{8E017210-5D48-40DE-9BA1-5034B7C64E2B}" type="presOf" srcId="{FD5E6CF5-8A15-4688-8A46-DC02518E2B3F}" destId="{65C5BBED-04AF-49F0-973B-09874D016E7E}" srcOrd="0" destOrd="0" presId="urn:microsoft.com/office/officeart/2005/8/layout/list1"/>
    <dgm:cxn modelId="{9D883F21-57DC-4EFD-9F36-F91A98042B89}" srcId="{1CC1D67C-BCBE-4C50-B09D-1D172BAD637D}" destId="{3A1EBF56-2BAF-4C20-9725-D2CE66F23097}" srcOrd="0" destOrd="0" parTransId="{DC68A83B-346B-4273-B000-42192C7002D3}" sibTransId="{9DDF3417-67FC-4C23-9125-4F8071E988E9}"/>
    <dgm:cxn modelId="{395EF13D-B0D7-426B-AD98-BED1A37B30BC}" type="presOf" srcId="{668A696D-6B86-42CA-9C58-CDCF218A7D1E}" destId="{29795E7D-E55D-4050-8587-87BD40C0720B}" srcOrd="1" destOrd="0" presId="urn:microsoft.com/office/officeart/2005/8/layout/list1"/>
    <dgm:cxn modelId="{7BB02C62-5616-4F23-A6F1-016B582CA74D}" srcId="{ABBA34A8-75E1-4CA6-B88F-BC91ED0D7A01}" destId="{AFFE1252-D9AD-4EB5-B79C-30D674A26E66}" srcOrd="0" destOrd="0" parTransId="{E753679A-5844-4DB9-8024-9EE098351C9F}" sibTransId="{8A659175-12B2-4BBA-8ED4-A6697EF66379}"/>
    <dgm:cxn modelId="{6923F36E-49DD-4534-BC7C-9E3EBB3F66A5}" srcId="{58892CCD-AABD-48C6-B1AD-03CD73BEE807}" destId="{ABBA34A8-75E1-4CA6-B88F-BC91ED0D7A01}" srcOrd="2" destOrd="0" parTransId="{A6794C31-CE34-4F8C-A356-1D9610317594}" sibTransId="{2E7F44B5-5215-4B8E-B048-B8DDEDD09A52}"/>
    <dgm:cxn modelId="{200E3775-BCE9-45F5-9E44-087BED61207C}" type="presOf" srcId="{668A696D-6B86-42CA-9C58-CDCF218A7D1E}" destId="{BB75E00F-06F6-4AC1-8F7D-5A6E26885376}" srcOrd="0" destOrd="0" presId="urn:microsoft.com/office/officeart/2005/8/layout/list1"/>
    <dgm:cxn modelId="{823EA38A-5C89-4D4E-9261-C2EABA2C2B91}" type="presOf" srcId="{58892CCD-AABD-48C6-B1AD-03CD73BEE807}" destId="{59B4CC0B-103D-4D09-B639-C74545174ACB}" srcOrd="0" destOrd="0" presId="urn:microsoft.com/office/officeart/2005/8/layout/list1"/>
    <dgm:cxn modelId="{D8A8D190-C831-42D3-B9E0-1988BE9F132A}" type="presOf" srcId="{1CC1D67C-BCBE-4C50-B09D-1D172BAD637D}" destId="{4548AF5E-6F68-40D7-8C58-4865BBF4DA59}" srcOrd="1" destOrd="0" presId="urn:microsoft.com/office/officeart/2005/8/layout/list1"/>
    <dgm:cxn modelId="{2745989B-6A1E-48B2-99FA-128801BA337B}" srcId="{668A696D-6B86-42CA-9C58-CDCF218A7D1E}" destId="{FD5E6CF5-8A15-4688-8A46-DC02518E2B3F}" srcOrd="0" destOrd="0" parTransId="{03BEC745-882D-459B-8371-D5DBDA8951EA}" sibTransId="{E9CB1A4E-724A-4FEF-8258-029DD5DADDED}"/>
    <dgm:cxn modelId="{A0F764AA-1412-44FB-AD91-DC2F32B6D3B8}" type="presOf" srcId="{ABBA34A8-75E1-4CA6-B88F-BC91ED0D7A01}" destId="{F43E2359-30F6-456E-9808-4F7E1F65E8F6}" srcOrd="0" destOrd="0" presId="urn:microsoft.com/office/officeart/2005/8/layout/list1"/>
    <dgm:cxn modelId="{D2DC4BBB-AEFD-4117-93CA-8129D2CAA2D7}" srcId="{58892CCD-AABD-48C6-B1AD-03CD73BEE807}" destId="{1CC1D67C-BCBE-4C50-B09D-1D172BAD637D}" srcOrd="1" destOrd="0" parTransId="{D9AF4D86-AC33-4B52-8C77-6500D83B6B6A}" sibTransId="{D318DF8E-7D62-43BF-A6B5-F7B7A7987242}"/>
    <dgm:cxn modelId="{DB3ADFDB-2622-44C4-826E-AB48C1F379B8}" type="presOf" srcId="{AFFE1252-D9AD-4EB5-B79C-30D674A26E66}" destId="{EC993474-F9F9-420F-9989-ABDF7DDCD1B5}" srcOrd="0" destOrd="0" presId="urn:microsoft.com/office/officeart/2005/8/layout/list1"/>
    <dgm:cxn modelId="{ABCA21E5-221A-468D-9524-67379956BF0E}" type="presOf" srcId="{ABBA34A8-75E1-4CA6-B88F-BC91ED0D7A01}" destId="{F013A507-9F9E-48EB-8A5F-B18AD6F15265}" srcOrd="1" destOrd="0" presId="urn:microsoft.com/office/officeart/2005/8/layout/list1"/>
    <dgm:cxn modelId="{371EA4ED-1D1C-4EDB-9724-F7FFDE1674CB}" srcId="{58892CCD-AABD-48C6-B1AD-03CD73BEE807}" destId="{668A696D-6B86-42CA-9C58-CDCF218A7D1E}" srcOrd="0" destOrd="0" parTransId="{9E8E9307-AE31-47E1-93C1-556F618C2D6C}" sibTransId="{43F55DE0-A6F0-44C1-9B76-778C6B32EEB3}"/>
    <dgm:cxn modelId="{E35F1DF6-B8D0-4DB3-851E-91BFEDA7D68A}" type="presOf" srcId="{1CC1D67C-BCBE-4C50-B09D-1D172BAD637D}" destId="{DC484087-9C82-4471-B962-B644C01065D0}" srcOrd="0" destOrd="0" presId="urn:microsoft.com/office/officeart/2005/8/layout/list1"/>
    <dgm:cxn modelId="{952CF43A-C2DC-479C-B4C3-D2588B982A0C}" type="presParOf" srcId="{59B4CC0B-103D-4D09-B639-C74545174ACB}" destId="{7886E518-9E43-4275-A14D-4B68AA2ED682}" srcOrd="0" destOrd="0" presId="urn:microsoft.com/office/officeart/2005/8/layout/list1"/>
    <dgm:cxn modelId="{7E856845-0FAA-4720-AE17-8CE0D6D44A01}" type="presParOf" srcId="{7886E518-9E43-4275-A14D-4B68AA2ED682}" destId="{BB75E00F-06F6-4AC1-8F7D-5A6E26885376}" srcOrd="0" destOrd="0" presId="urn:microsoft.com/office/officeart/2005/8/layout/list1"/>
    <dgm:cxn modelId="{96EF50CB-3D4F-4747-9661-5631E361934E}" type="presParOf" srcId="{7886E518-9E43-4275-A14D-4B68AA2ED682}" destId="{29795E7D-E55D-4050-8587-87BD40C0720B}" srcOrd="1" destOrd="0" presId="urn:microsoft.com/office/officeart/2005/8/layout/list1"/>
    <dgm:cxn modelId="{7E9F1402-DBD3-4FAF-AAB2-4B5CE7E120CB}" type="presParOf" srcId="{59B4CC0B-103D-4D09-B639-C74545174ACB}" destId="{4FF98935-C77E-4FAC-8F6D-9D9C863342B5}" srcOrd="1" destOrd="0" presId="urn:microsoft.com/office/officeart/2005/8/layout/list1"/>
    <dgm:cxn modelId="{36781103-22DC-453E-AEFF-01C487876CC9}" type="presParOf" srcId="{59B4CC0B-103D-4D09-B639-C74545174ACB}" destId="{65C5BBED-04AF-49F0-973B-09874D016E7E}" srcOrd="2" destOrd="0" presId="urn:microsoft.com/office/officeart/2005/8/layout/list1"/>
    <dgm:cxn modelId="{D545FEEE-C9BE-40C9-B69D-EDBEFF91A4C4}" type="presParOf" srcId="{59B4CC0B-103D-4D09-B639-C74545174ACB}" destId="{7BB17E42-04A9-4CDC-8622-00EC8155B0F6}" srcOrd="3" destOrd="0" presId="urn:microsoft.com/office/officeart/2005/8/layout/list1"/>
    <dgm:cxn modelId="{23AF643B-FB18-4589-9893-AD7BE1D77702}" type="presParOf" srcId="{59B4CC0B-103D-4D09-B639-C74545174ACB}" destId="{2789F374-832C-45A0-856D-AD013F747FBD}" srcOrd="4" destOrd="0" presId="urn:microsoft.com/office/officeart/2005/8/layout/list1"/>
    <dgm:cxn modelId="{F69222F6-351A-452B-B861-07E4E4E28F54}" type="presParOf" srcId="{2789F374-832C-45A0-856D-AD013F747FBD}" destId="{DC484087-9C82-4471-B962-B644C01065D0}" srcOrd="0" destOrd="0" presId="urn:microsoft.com/office/officeart/2005/8/layout/list1"/>
    <dgm:cxn modelId="{4643C68F-0054-46C8-A11B-3031752D13D1}" type="presParOf" srcId="{2789F374-832C-45A0-856D-AD013F747FBD}" destId="{4548AF5E-6F68-40D7-8C58-4865BBF4DA59}" srcOrd="1" destOrd="0" presId="urn:microsoft.com/office/officeart/2005/8/layout/list1"/>
    <dgm:cxn modelId="{065E1B48-4F30-4A44-A697-0BB879A81BC4}" type="presParOf" srcId="{59B4CC0B-103D-4D09-B639-C74545174ACB}" destId="{948BF92B-CA78-44A9-9528-2B1E1C994DCE}" srcOrd="5" destOrd="0" presId="urn:microsoft.com/office/officeart/2005/8/layout/list1"/>
    <dgm:cxn modelId="{EADE63F4-4E21-480E-BE49-B88452A7F365}" type="presParOf" srcId="{59B4CC0B-103D-4D09-B639-C74545174ACB}" destId="{FCCDE229-519D-4954-968C-1EEACB0E4230}" srcOrd="6" destOrd="0" presId="urn:microsoft.com/office/officeart/2005/8/layout/list1"/>
    <dgm:cxn modelId="{0CB37982-6C55-4EE5-A2DA-132473F3CE24}" type="presParOf" srcId="{59B4CC0B-103D-4D09-B639-C74545174ACB}" destId="{805FCAD6-9C53-4A05-A673-08527E7D97DA}" srcOrd="7" destOrd="0" presId="urn:microsoft.com/office/officeart/2005/8/layout/list1"/>
    <dgm:cxn modelId="{FFD07D6F-B9DC-4830-A1D1-2290AF54E836}" type="presParOf" srcId="{59B4CC0B-103D-4D09-B639-C74545174ACB}" destId="{CEB300BC-14B6-4314-9E00-DBF8051C039E}" srcOrd="8" destOrd="0" presId="urn:microsoft.com/office/officeart/2005/8/layout/list1"/>
    <dgm:cxn modelId="{767891A3-54C1-4611-A8A4-CCD4EE69DE04}" type="presParOf" srcId="{CEB300BC-14B6-4314-9E00-DBF8051C039E}" destId="{F43E2359-30F6-456E-9808-4F7E1F65E8F6}" srcOrd="0" destOrd="0" presId="urn:microsoft.com/office/officeart/2005/8/layout/list1"/>
    <dgm:cxn modelId="{2EB0FD6F-CD13-40ED-9790-DE33FF3F78C2}" type="presParOf" srcId="{CEB300BC-14B6-4314-9E00-DBF8051C039E}" destId="{F013A507-9F9E-48EB-8A5F-B18AD6F15265}" srcOrd="1" destOrd="0" presId="urn:microsoft.com/office/officeart/2005/8/layout/list1"/>
    <dgm:cxn modelId="{660B7EF0-BCD0-4B82-BA7F-E0A5F1DFF56D}" type="presParOf" srcId="{59B4CC0B-103D-4D09-B639-C74545174ACB}" destId="{F8781BCE-E8E4-4F28-832E-2EE4169F6AB6}" srcOrd="9" destOrd="0" presId="urn:microsoft.com/office/officeart/2005/8/layout/list1"/>
    <dgm:cxn modelId="{76A4D72B-3B0C-43DC-AB42-F8DD3BC9E341}" type="presParOf" srcId="{59B4CC0B-103D-4D09-B639-C74545174ACB}" destId="{EC993474-F9F9-420F-9989-ABDF7DDCD1B5}" srcOrd="10" destOrd="0" presId="urn:microsoft.com/office/officeart/2005/8/layout/list1"/>
  </dgm:cxnLst>
  <dgm:bg>
    <a:solidFill>
      <a:schemeClr val="accent3">
        <a:lumMod val="20000"/>
        <a:lumOff val="80000"/>
      </a:schemeClr>
    </a:solidFill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E2B0CF-E9BE-47B6-8CBE-249663F5DDD7}" type="doc">
      <dgm:prSet loTypeId="urn:microsoft.com/office/officeart/2005/8/layout/vProcess5" loCatId="process" qsTypeId="urn:microsoft.com/office/officeart/2005/8/quickstyle/simple5" qsCatId="simple" csTypeId="urn:microsoft.com/office/officeart/2005/8/colors/accent3_5" csCatId="accent3" phldr="1"/>
      <dgm:spPr/>
      <dgm:t>
        <a:bodyPr/>
        <a:lstStyle/>
        <a:p>
          <a:endParaRPr lang="sk-SK"/>
        </a:p>
      </dgm:t>
    </dgm:pt>
    <dgm:pt modelId="{1313D3CB-7A08-4FAE-95BA-63B04710CD5C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gradFill flip="none" rotWithShape="0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1"/>
          <a:tileRect/>
        </a:gradFill>
      </dgm:spPr>
      <dgm:t>
        <a:bodyPr/>
        <a:lstStyle/>
        <a:p>
          <a:pPr algn="just"/>
          <a:r>
            <a:rPr lang="es-ES" sz="2500" b="1" noProof="0" dirty="0">
              <a:solidFill>
                <a:schemeClr val="tx1"/>
              </a:solidFill>
            </a:rPr>
            <a:t>El objetivo del proyecto es ofrecer a los jóvenes menores de 29 años la oportunidad de adquirir, aumentar y profundizar sus competencias profesionales, conocimientos y experiencia práctica que correspondan a su nivel de educación a través de orientación y experiencia laborales tutorizadas con un empleador que haya creado un empleo de una duración mínima de seis meses o por un período indefinido, a tiempo completo o parcial, para introducirlos en el mercado laboral, mientras que las contribuciones financieras se conceden durante un máximo de nueve meses. </a:t>
          </a:r>
        </a:p>
      </dgm:t>
    </dgm:pt>
    <dgm:pt modelId="{4D06095F-0920-49E9-8321-EB03A8C99FE6}" type="sibTrans" cxnId="{E9E77962-D059-461D-B9CB-D3EED15DC0F8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sk-SK" sz="240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7CD764DF-B4E0-4D19-B49D-223B295A5724}" type="parTrans" cxnId="{E9E77962-D059-461D-B9CB-D3EED15DC0F8}">
      <dgm:prSet/>
      <dgm:spPr/>
      <dgm:t>
        <a:bodyPr/>
        <a:lstStyle/>
        <a:p>
          <a:endParaRPr lang="sk-SK" sz="180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B7679891-5F62-4CB3-A0CC-401ABAB6BBDE}" type="pres">
      <dgm:prSet presAssocID="{B9E2B0CF-E9BE-47B6-8CBE-249663F5DDD7}" presName="outerComposite" presStyleCnt="0">
        <dgm:presLayoutVars>
          <dgm:chMax val="5"/>
          <dgm:dir/>
          <dgm:resizeHandles val="exact"/>
        </dgm:presLayoutVars>
      </dgm:prSet>
      <dgm:spPr/>
    </dgm:pt>
    <dgm:pt modelId="{A15AD848-C18C-4450-AF70-1C910EFB9687}" type="pres">
      <dgm:prSet presAssocID="{B9E2B0CF-E9BE-47B6-8CBE-249663F5DDD7}" presName="dummyMaxCanvas" presStyleCnt="0">
        <dgm:presLayoutVars/>
      </dgm:prSet>
      <dgm:spPr/>
    </dgm:pt>
    <dgm:pt modelId="{7B48F913-E84B-469A-AFD6-B4C2563CB04B}" type="pres">
      <dgm:prSet presAssocID="{B9E2B0CF-E9BE-47B6-8CBE-249663F5DDD7}" presName="OneNode_1" presStyleLbl="node1" presStyleIdx="0" presStyleCnt="1" custScaleY="192592" custLinFactNeighborY="0">
        <dgm:presLayoutVars>
          <dgm:bulletEnabled val="1"/>
        </dgm:presLayoutVars>
      </dgm:prSet>
      <dgm:spPr/>
    </dgm:pt>
  </dgm:ptLst>
  <dgm:cxnLst>
    <dgm:cxn modelId="{E9E77962-D059-461D-B9CB-D3EED15DC0F8}" srcId="{B9E2B0CF-E9BE-47B6-8CBE-249663F5DDD7}" destId="{1313D3CB-7A08-4FAE-95BA-63B04710CD5C}" srcOrd="0" destOrd="0" parTransId="{7CD764DF-B4E0-4D19-B49D-223B295A5724}" sibTransId="{4D06095F-0920-49E9-8321-EB03A8C99FE6}"/>
    <dgm:cxn modelId="{E5851645-F9FD-4211-843C-7AEF4520E3B2}" type="presOf" srcId="{1313D3CB-7A08-4FAE-95BA-63B04710CD5C}" destId="{7B48F913-E84B-469A-AFD6-B4C2563CB04B}" srcOrd="0" destOrd="0" presId="urn:microsoft.com/office/officeart/2005/8/layout/vProcess5"/>
    <dgm:cxn modelId="{BE68FCE9-5824-49D8-A72F-8C955980B7AB}" type="presOf" srcId="{B9E2B0CF-E9BE-47B6-8CBE-249663F5DDD7}" destId="{B7679891-5F62-4CB3-A0CC-401ABAB6BBDE}" srcOrd="0" destOrd="0" presId="urn:microsoft.com/office/officeart/2005/8/layout/vProcess5"/>
    <dgm:cxn modelId="{8E297F14-4A68-428D-A621-3764611E6CB2}" type="presParOf" srcId="{B7679891-5F62-4CB3-A0CC-401ABAB6BBDE}" destId="{A15AD848-C18C-4450-AF70-1C910EFB9687}" srcOrd="0" destOrd="0" presId="urn:microsoft.com/office/officeart/2005/8/layout/vProcess5"/>
    <dgm:cxn modelId="{09DD8F37-1279-4674-938B-5CAB479A8C94}" type="presParOf" srcId="{B7679891-5F62-4CB3-A0CC-401ABAB6BBDE}" destId="{7B48F913-E84B-469A-AFD6-B4C2563CB04B}" srcOrd="1" destOrd="0" presId="urn:microsoft.com/office/officeart/2005/8/layout/vProcess5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E2B0CF-E9BE-47B6-8CBE-249663F5DDD7}" type="doc">
      <dgm:prSet loTypeId="urn:microsoft.com/office/officeart/2005/8/layout/vProcess5" loCatId="process" qsTypeId="urn:microsoft.com/office/officeart/2005/8/quickstyle/simple5" qsCatId="simple" csTypeId="urn:microsoft.com/office/officeart/2005/8/colors/accent3_5" csCatId="accent3" phldr="1"/>
      <dgm:spPr/>
      <dgm:t>
        <a:bodyPr/>
        <a:lstStyle/>
        <a:p>
          <a:endParaRPr lang="sk-SK"/>
        </a:p>
      </dgm:t>
    </dgm:pt>
    <dgm:pt modelId="{1313D3CB-7A08-4FAE-95BA-63B04710CD5C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gradFill flip="none" rotWithShape="0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1"/>
          <a:tileRect/>
        </a:gradFill>
      </dgm:spPr>
      <dgm:t>
        <a:bodyPr/>
        <a:lstStyle/>
        <a:p>
          <a:pPr algn="just">
            <a:lnSpc>
              <a:spcPct val="90000"/>
            </a:lnSpc>
            <a:spcAft>
              <a:spcPct val="35000"/>
            </a:spcAft>
          </a:pPr>
          <a:endParaRPr lang="es-ES" sz="1600" b="1" noProof="0" dirty="0">
            <a:solidFill>
              <a:schemeClr val="tx1"/>
            </a:solidFill>
          </a:endParaRPr>
        </a:p>
        <a:p>
          <a:pPr algn="just">
            <a:lnSpc>
              <a:spcPct val="90000"/>
            </a:lnSpc>
            <a:spcAft>
              <a:spcPct val="35000"/>
            </a:spcAft>
          </a:pPr>
          <a:endParaRPr lang="es-ES" sz="1600" b="1" noProof="0" dirty="0">
            <a:solidFill>
              <a:schemeClr val="tx1"/>
            </a:solidFill>
          </a:endParaRPr>
        </a:p>
        <a:p>
          <a:pPr algn="just">
            <a:lnSpc>
              <a:spcPct val="90000"/>
            </a:lnSpc>
            <a:spcAft>
              <a:spcPct val="35000"/>
            </a:spcAft>
          </a:pPr>
          <a:r>
            <a:rPr lang="es-ES" sz="1600" b="1" noProof="0" dirty="0">
              <a:solidFill>
                <a:schemeClr val="tx1"/>
              </a:solidFill>
            </a:rPr>
            <a:t>La duración de la </a:t>
          </a:r>
          <a:r>
            <a:rPr lang="es-ES" sz="1600" b="1" u="sng" noProof="0" dirty="0">
              <a:solidFill>
                <a:schemeClr val="tx1"/>
              </a:solidFill>
            </a:rPr>
            <a:t>orientación tutorizada</a:t>
          </a:r>
          <a:r>
            <a:rPr lang="es-ES" sz="1600" b="1" noProof="0" dirty="0">
              <a:solidFill>
                <a:schemeClr val="tx1"/>
              </a:solidFill>
            </a:rPr>
            <a:t> es de, como mínimo, los primeros 3 meses y, como máximo, los primeros 6 meses, dependiendo de la cantidad de meses de apoyo financiero para el trabajo.</a:t>
          </a:r>
        </a:p>
        <a:p>
          <a:pPr algn="just">
            <a:lnSpc>
              <a:spcPct val="90000"/>
            </a:lnSpc>
            <a:spcAft>
              <a:spcPct val="35000"/>
            </a:spcAft>
          </a:pPr>
          <a:r>
            <a:rPr lang="es-ES" sz="1600" b="1" noProof="0" dirty="0">
              <a:solidFill>
                <a:schemeClr val="tx1"/>
              </a:solidFill>
            </a:rPr>
            <a:t>Una vez finalizada la orientación tutorizada, sigue el período de </a:t>
          </a:r>
          <a:r>
            <a:rPr lang="es-ES" sz="1600" b="1" u="sng" noProof="0" dirty="0">
              <a:solidFill>
                <a:schemeClr val="tx1"/>
              </a:solidFill>
            </a:rPr>
            <a:t>experiencia laboral</a:t>
          </a:r>
          <a:r>
            <a:rPr lang="es-ES" sz="1600" b="1" noProof="0" dirty="0">
              <a:solidFill>
                <a:schemeClr val="tx1"/>
              </a:solidFill>
            </a:rPr>
            <a:t>, que siempre tiene una duración de 3 meses, independientemente de la duración de la orientación. Durante la experiencia laboral, los empleados tutorizados profundizan en las competencias prácticas y la experiencia adquirida durante la orientación tutorizada. </a:t>
          </a:r>
        </a:p>
        <a:p>
          <a:pPr algn="just">
            <a:lnSpc>
              <a:spcPct val="90000"/>
            </a:lnSpc>
            <a:spcAft>
              <a:spcPct val="35000"/>
            </a:spcAft>
          </a:pPr>
          <a:r>
            <a:rPr lang="es-ES" sz="1600" b="1" noProof="0" dirty="0">
              <a:solidFill>
                <a:schemeClr val="tx1"/>
              </a:solidFill>
            </a:rPr>
            <a:t>Esto significa que el puesto de trabajo creado puede recibir apoyo financiero: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es-ES" sz="1600" b="1" noProof="0" dirty="0">
              <a:solidFill>
                <a:srgbClr val="1F2610"/>
              </a:solidFill>
            </a:rPr>
            <a:t>Durante 9 meses, de los cuales 6 meses de orientación tutorizada 6 meses y 3 meses de experiencia laboral.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es-ES" sz="1600" b="1" noProof="0" dirty="0">
              <a:solidFill>
                <a:srgbClr val="1F2610"/>
              </a:solidFill>
            </a:rPr>
            <a:t>Durante 8 meses, de los cuales 5 meses de orientación tutorizada y 3 meses de experiencia laboral.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es-ES" sz="1600" b="1" noProof="0" dirty="0">
              <a:solidFill>
                <a:srgbClr val="1F2610"/>
              </a:solidFill>
            </a:rPr>
            <a:t>Durante 7 meses, de los cuales 4 meses de orientación tutorizada y 3 meses de experiencia laboral.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es-ES" sz="1600" b="1" noProof="0" dirty="0">
              <a:solidFill>
                <a:srgbClr val="1F2610"/>
              </a:solidFill>
            </a:rPr>
            <a:t>Durante 6 meses, de los cuales 3 meses de orientación tutorizada y 3 meses de experiencia laboral.</a:t>
          </a:r>
        </a:p>
        <a:p>
          <a:pPr algn="just">
            <a:lnSpc>
              <a:spcPct val="90000"/>
            </a:lnSpc>
            <a:spcAft>
              <a:spcPct val="35000"/>
            </a:spcAft>
          </a:pPr>
          <a:endParaRPr lang="en-GB" sz="1600" b="1" noProof="0" dirty="0">
            <a:solidFill>
              <a:srgbClr val="1F2610"/>
            </a:solidFill>
          </a:endParaRPr>
        </a:p>
        <a:p>
          <a:pPr algn="just">
            <a:lnSpc>
              <a:spcPct val="90000"/>
            </a:lnSpc>
            <a:spcAft>
              <a:spcPct val="35000"/>
            </a:spcAft>
          </a:pPr>
          <a:endParaRPr lang="sk-SK" sz="1600" b="1" dirty="0">
            <a:solidFill>
              <a:srgbClr val="1F2610"/>
            </a:solidFill>
          </a:endParaRPr>
        </a:p>
      </dgm:t>
    </dgm:pt>
    <dgm:pt modelId="{4D06095F-0920-49E9-8321-EB03A8C99FE6}" type="sibTrans" cxnId="{E9E77962-D059-461D-B9CB-D3EED15DC0F8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sk-SK" sz="2400" dirty="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7CD764DF-B4E0-4D19-B49D-223B295A5724}" type="parTrans" cxnId="{E9E77962-D059-461D-B9CB-D3EED15DC0F8}">
      <dgm:prSet/>
      <dgm:spPr/>
      <dgm:t>
        <a:bodyPr/>
        <a:lstStyle/>
        <a:p>
          <a:endParaRPr lang="sk-SK" sz="1800">
            <a:solidFill>
              <a:schemeClr val="accent2">
                <a:lumMod val="40000"/>
                <a:lumOff val="60000"/>
              </a:schemeClr>
            </a:solidFill>
          </a:endParaRPr>
        </a:p>
      </dgm:t>
    </dgm:pt>
    <dgm:pt modelId="{B7679891-5F62-4CB3-A0CC-401ABAB6BBDE}" type="pres">
      <dgm:prSet presAssocID="{B9E2B0CF-E9BE-47B6-8CBE-249663F5DDD7}" presName="outerComposite" presStyleCnt="0">
        <dgm:presLayoutVars>
          <dgm:chMax val="5"/>
          <dgm:dir/>
          <dgm:resizeHandles val="exact"/>
        </dgm:presLayoutVars>
      </dgm:prSet>
      <dgm:spPr/>
    </dgm:pt>
    <dgm:pt modelId="{A15AD848-C18C-4450-AF70-1C910EFB9687}" type="pres">
      <dgm:prSet presAssocID="{B9E2B0CF-E9BE-47B6-8CBE-249663F5DDD7}" presName="dummyMaxCanvas" presStyleCnt="0">
        <dgm:presLayoutVars/>
      </dgm:prSet>
      <dgm:spPr/>
    </dgm:pt>
    <dgm:pt modelId="{7B48F913-E84B-469A-AFD6-B4C2563CB04B}" type="pres">
      <dgm:prSet presAssocID="{B9E2B0CF-E9BE-47B6-8CBE-249663F5DDD7}" presName="OneNode_1" presStyleLbl="node1" presStyleIdx="0" presStyleCnt="1" custScaleY="192592" custLinFactNeighborX="609" custLinFactNeighborY="0">
        <dgm:presLayoutVars>
          <dgm:bulletEnabled val="1"/>
        </dgm:presLayoutVars>
      </dgm:prSet>
      <dgm:spPr/>
    </dgm:pt>
  </dgm:ptLst>
  <dgm:cxnLst>
    <dgm:cxn modelId="{E9E77962-D059-461D-B9CB-D3EED15DC0F8}" srcId="{B9E2B0CF-E9BE-47B6-8CBE-249663F5DDD7}" destId="{1313D3CB-7A08-4FAE-95BA-63B04710CD5C}" srcOrd="0" destOrd="0" parTransId="{7CD764DF-B4E0-4D19-B49D-223B295A5724}" sibTransId="{4D06095F-0920-49E9-8321-EB03A8C99FE6}"/>
    <dgm:cxn modelId="{E5851645-F9FD-4211-843C-7AEF4520E3B2}" type="presOf" srcId="{1313D3CB-7A08-4FAE-95BA-63B04710CD5C}" destId="{7B48F913-E84B-469A-AFD6-B4C2563CB04B}" srcOrd="0" destOrd="0" presId="urn:microsoft.com/office/officeart/2005/8/layout/vProcess5"/>
    <dgm:cxn modelId="{BE68FCE9-5824-49D8-A72F-8C955980B7AB}" type="presOf" srcId="{B9E2B0CF-E9BE-47B6-8CBE-249663F5DDD7}" destId="{B7679891-5F62-4CB3-A0CC-401ABAB6BBDE}" srcOrd="0" destOrd="0" presId="urn:microsoft.com/office/officeart/2005/8/layout/vProcess5"/>
    <dgm:cxn modelId="{8E297F14-4A68-428D-A621-3764611E6CB2}" type="presParOf" srcId="{B7679891-5F62-4CB3-A0CC-401ABAB6BBDE}" destId="{A15AD848-C18C-4450-AF70-1C910EFB9687}" srcOrd="0" destOrd="0" presId="urn:microsoft.com/office/officeart/2005/8/layout/vProcess5"/>
    <dgm:cxn modelId="{09DD8F37-1279-4674-938B-5CAB479A8C94}" type="presParOf" srcId="{B7679891-5F62-4CB3-A0CC-401ABAB6BBDE}" destId="{7B48F913-E84B-469A-AFD6-B4C2563CB04B}" srcOrd="1" destOrd="0" presId="urn:microsoft.com/office/officeart/2005/8/layout/vProcess5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EEA79A8-9446-4932-A305-9C858166453C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88CDC304-47F2-4990-8C79-BDE92832FA5E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marL="174625" indent="-174625"/>
          <a:r>
            <a:rPr lang="es-ES" sz="1600" b="1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1. </a:t>
          </a:r>
          <a:r>
            <a:rPr lang="es-ES" sz="1600" b="1" noProof="0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Contribución financiera para cubrir una parte del gasto laboral total del empleado que fue contratado para orientación y experiencia laborales tutorizadas:</a:t>
          </a:r>
        </a:p>
      </dgm:t>
    </dgm:pt>
    <dgm:pt modelId="{A9A65A38-48A9-4D84-B63F-8C613EEC0AFA}" type="parTrans" cxnId="{F4493056-60F6-4C7B-B2C5-598B3394E6A6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431A6C80-E704-4D94-8E2E-D9CFAAC8E771}" type="sibTrans" cxnId="{F4493056-60F6-4C7B-B2C5-598B3394E6A6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3DA340EB-ECCC-4851-8CD7-8AEA5D6078D2}">
      <dgm:prSet phldrT="[Text]" custT="1"/>
      <dgm:spPr/>
      <dgm:t>
        <a:bodyPr/>
        <a:lstStyle/>
        <a:p>
          <a:pPr marL="114300" indent="-114300" algn="just"/>
          <a:r>
            <a:rPr lang="es-ES" sz="1400" b="1" noProof="0" dirty="0">
              <a:latin typeface="Calibri" pitchFamily="34" charset="0"/>
              <a:ea typeface="Calibri" pitchFamily="34" charset="0"/>
              <a:cs typeface="Times New Roman" pitchFamily="18" charset="0"/>
            </a:rPr>
            <a:t>Máximo el 95 % del costo laboral total del empleado, máximo en el gasto laboral mínimo para el empleo a tiempo completo o en la mitad del gasto laboral mínimo para tiempo parcial para el año correspondiente.</a:t>
          </a:r>
        </a:p>
      </dgm:t>
    </dgm:pt>
    <dgm:pt modelId="{B7CC6EA7-5C71-4AE3-8D00-F58A94ECC798}" type="parTrans" cxnId="{BC6388F8-9E98-4D18-9300-396F3C09F4CA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CBCD325A-7565-4F09-99AF-FC83AD814B1D}" type="sibTrans" cxnId="{BC6388F8-9E98-4D18-9300-396F3C09F4CA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85C8FBE6-9B9E-47B2-9268-1E4E3393DA0C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marL="176213" indent="-176213"/>
          <a:r>
            <a:rPr lang="es-ES" sz="1600" b="1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2. </a:t>
          </a:r>
          <a:r>
            <a:rPr lang="es-ES" b="1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Contribución financiera para tutoría máxima por un importe del 12,5 % del coste laboral mínimo para el año correspondiente/1 empleado tutorizado:</a:t>
          </a:r>
        </a:p>
      </dgm:t>
    </dgm:pt>
    <dgm:pt modelId="{618F3186-B58C-4843-898D-06270623FF03}" type="parTrans" cxnId="{9D82BA60-2035-4AF7-B0DF-1159A1CAA583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01BA68C4-2991-41E1-815A-1B15CFE377E0}" type="sibTrans" cxnId="{9D82BA60-2035-4AF7-B0DF-1159A1CAA583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D3B22659-3EF8-4E32-A56C-77AEDB1FD6FA}">
      <dgm:prSet phldrT="[Text]" custT="1"/>
      <dgm:spPr/>
      <dgm:t>
        <a:bodyPr/>
        <a:lstStyle/>
        <a:p>
          <a:pPr algn="just"/>
          <a:r>
            <a:rPr lang="es-ES" sz="1400" b="1" noProof="0" dirty="0">
              <a:latin typeface="Calibri" pitchFamily="34" charset="0"/>
              <a:ea typeface="Calibri" pitchFamily="34" charset="0"/>
              <a:cs typeface="Times New Roman" pitchFamily="18" charset="0"/>
            </a:rPr>
            <a:t>Para equipos de trabajo de protección personal, herramientas de trabajo, material utilizado durante la orientación tutorizada, p. ej., tela para sastres, madera para carpinteros, etc.</a:t>
          </a:r>
        </a:p>
      </dgm:t>
    </dgm:pt>
    <dgm:pt modelId="{4441C3E7-FE6C-45E8-8436-012806A55CAC}" type="parTrans" cxnId="{5701291E-5043-4A66-8147-8E9AFEC32098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038AFB14-3536-4101-8801-787781005439}" type="sibTrans" cxnId="{5701291E-5043-4A66-8147-8E9AFEC32098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EB9154B3-830D-4588-BA9C-2C3C504F3D11}">
      <dgm:prSet phldrT="[Text]" custT="1"/>
      <dgm:spPr/>
      <dgm:t>
        <a:bodyPr/>
        <a:lstStyle/>
        <a:p>
          <a:pPr algn="just"/>
          <a:r>
            <a:rPr lang="es-ES" sz="1400" b="1" noProof="0" dirty="0">
              <a:latin typeface="Calibri" pitchFamily="34" charset="0"/>
              <a:ea typeface="Calibri" pitchFamily="34" charset="0"/>
              <a:cs typeface="Times New Roman" pitchFamily="18" charset="0"/>
            </a:rPr>
            <a:t>Como máximo en la cantidad del 5 % del costo laboral total/1 empleado tutorizado.</a:t>
          </a:r>
        </a:p>
      </dgm:t>
    </dgm:pt>
    <dgm:pt modelId="{B078C10A-FEF6-4529-B890-5D403449806F}" type="parTrans" cxnId="{0E05BE2C-E36A-4D19-BFF0-6D186153C19D}">
      <dgm:prSet/>
      <dgm:spPr/>
      <dgm:t>
        <a:bodyPr/>
        <a:lstStyle/>
        <a:p>
          <a:endParaRPr lang="sk-SK"/>
        </a:p>
      </dgm:t>
    </dgm:pt>
    <dgm:pt modelId="{968E743A-0D6C-4DE3-9FC1-E68F2AA7D747}" type="sibTrans" cxnId="{0E05BE2C-E36A-4D19-BFF0-6D186153C19D}">
      <dgm:prSet/>
      <dgm:spPr/>
      <dgm:t>
        <a:bodyPr/>
        <a:lstStyle/>
        <a:p>
          <a:endParaRPr lang="sk-SK"/>
        </a:p>
      </dgm:t>
    </dgm:pt>
    <dgm:pt modelId="{40A562AA-E3A2-47CA-99D1-2713C7A7512D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marL="174625" indent="-174625"/>
          <a:r>
            <a:rPr lang="es-ES" sz="1400" b="1" dirty="0">
              <a:solidFill>
                <a:schemeClr val="tx1"/>
              </a:solidFill>
              <a:latin typeface="Calibri" panose="020F0502020204030204" pitchFamily="34" charset="0"/>
              <a:ea typeface="Calibri" pitchFamily="34" charset="0"/>
              <a:cs typeface="Times New Roman" pitchFamily="18" charset="0"/>
            </a:rPr>
            <a:t>3. </a:t>
          </a:r>
          <a:r>
            <a:rPr lang="es-ES" sz="1600" b="1" noProof="0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Contribución financiera para cubrir una parte de los gastos necesarios relacionados con la tutoría y la experiencia laboral/1 empleado tutorizado:</a:t>
          </a:r>
        </a:p>
      </dgm:t>
    </dgm:pt>
    <dgm:pt modelId="{45DF6BAF-DFE7-41C1-ACAE-C483E48EA54A}" type="sibTrans" cxnId="{B89E0427-6D18-4FB9-AF5C-B4077FCE40BF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C97990EE-6A58-41D0-AA14-B6BC6A0C815D}" type="parTrans" cxnId="{B89E0427-6D18-4FB9-AF5C-B4077FCE40BF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63C9ADA6-76FA-4931-B933-C310B069DF91}">
      <dgm:prSet phldrT="[Text]" custT="1"/>
      <dgm:spPr/>
      <dgm:t>
        <a:bodyPr/>
        <a:lstStyle/>
        <a:p>
          <a:pPr marL="114300" indent="-114300" algn="just"/>
          <a:r>
            <a:rPr lang="es-ES" sz="1400" b="1" noProof="0" dirty="0">
              <a:latin typeface="Calibri" pitchFamily="34" charset="0"/>
              <a:ea typeface="Calibri" pitchFamily="34" charset="0"/>
              <a:cs typeface="Times New Roman" pitchFamily="18" charset="0"/>
            </a:rPr>
            <a:t>Proporcionado mensualmente durante la orientación y la experiencia laborales tutorizadas (máximo durante 9 meses).</a:t>
          </a:r>
        </a:p>
      </dgm:t>
    </dgm:pt>
    <dgm:pt modelId="{7B781D94-0C26-43DE-B48A-0CEE2D9D0B72}" type="parTrans" cxnId="{A2FA413E-6783-4CE2-B9F2-AE4166CF4CBF}">
      <dgm:prSet/>
      <dgm:spPr/>
      <dgm:t>
        <a:bodyPr/>
        <a:lstStyle/>
        <a:p>
          <a:endParaRPr lang="sk-SK"/>
        </a:p>
      </dgm:t>
    </dgm:pt>
    <dgm:pt modelId="{F755984C-2848-43F2-8E02-304223685DBE}" type="sibTrans" cxnId="{A2FA413E-6783-4CE2-B9F2-AE4166CF4CBF}">
      <dgm:prSet/>
      <dgm:spPr/>
      <dgm:t>
        <a:bodyPr/>
        <a:lstStyle/>
        <a:p>
          <a:endParaRPr lang="sk-SK"/>
        </a:p>
      </dgm:t>
    </dgm:pt>
    <dgm:pt modelId="{80A82449-A9F5-464E-BC8E-EFC4699419CB}">
      <dgm:prSet phldrT="[Text]" custT="1"/>
      <dgm:spPr/>
      <dgm:t>
        <a:bodyPr/>
        <a:lstStyle/>
        <a:p>
          <a:pPr algn="just"/>
          <a:r>
            <a:rPr lang="es-ES" sz="1400" b="1" noProof="0" dirty="0">
              <a:latin typeface="Calibri" pitchFamily="34" charset="0"/>
              <a:ea typeface="Calibri" pitchFamily="34" charset="0"/>
              <a:cs typeface="Times New Roman" pitchFamily="18" charset="0"/>
            </a:rPr>
            <a:t>Proporcionado una vez durante la orientación tutorizada y una vez durante la experiencia laboral tutorizada</a:t>
          </a:r>
        </a:p>
      </dgm:t>
    </dgm:pt>
    <dgm:pt modelId="{86AF64E7-DFE3-41FB-AFA4-4A4DF62E7CE6}" type="parTrans" cxnId="{6C38E02D-2AF0-4337-842C-78D84A87B2A4}">
      <dgm:prSet/>
      <dgm:spPr/>
      <dgm:t>
        <a:bodyPr/>
        <a:lstStyle/>
        <a:p>
          <a:endParaRPr lang="sk-SK"/>
        </a:p>
      </dgm:t>
    </dgm:pt>
    <dgm:pt modelId="{5B073048-0069-4749-80D9-85BB43F306C6}" type="sibTrans" cxnId="{6C38E02D-2AF0-4337-842C-78D84A87B2A4}">
      <dgm:prSet/>
      <dgm:spPr/>
      <dgm:t>
        <a:bodyPr/>
        <a:lstStyle/>
        <a:p>
          <a:endParaRPr lang="sk-SK"/>
        </a:p>
      </dgm:t>
    </dgm:pt>
    <dgm:pt modelId="{900FB59E-179A-4958-9291-1A38DC1D3533}">
      <dgm:prSet phldrT="[Text]" custT="1"/>
      <dgm:spPr/>
      <dgm:t>
        <a:bodyPr/>
        <a:lstStyle/>
        <a:p>
          <a:pPr algn="just"/>
          <a:r>
            <a:rPr lang="es-ES" sz="1400" b="1" noProof="0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Proporcionado mensualmente para cada tutor durante la tutoría (máximo por 6 meses). </a:t>
          </a:r>
        </a:p>
      </dgm:t>
    </dgm:pt>
    <dgm:pt modelId="{60307ADE-2386-460B-B38A-DAF24B163127}" type="parTrans" cxnId="{53C1B133-7F54-423D-865E-DE6D46DE100D}">
      <dgm:prSet/>
      <dgm:spPr/>
      <dgm:t>
        <a:bodyPr/>
        <a:lstStyle/>
        <a:p>
          <a:endParaRPr lang="sk-SK"/>
        </a:p>
      </dgm:t>
    </dgm:pt>
    <dgm:pt modelId="{71D6B965-E3AB-4478-95EA-FF44118AFE6B}" type="sibTrans" cxnId="{53C1B133-7F54-423D-865E-DE6D46DE100D}">
      <dgm:prSet/>
      <dgm:spPr/>
      <dgm:t>
        <a:bodyPr/>
        <a:lstStyle/>
        <a:p>
          <a:endParaRPr lang="sk-SK"/>
        </a:p>
      </dgm:t>
    </dgm:pt>
    <dgm:pt modelId="{3BBA8F16-16D7-4696-A3F9-3D5B23805437}" type="pres">
      <dgm:prSet presAssocID="{3EEA79A8-9446-4932-A305-9C858166453C}" presName="linear" presStyleCnt="0">
        <dgm:presLayoutVars>
          <dgm:animLvl val="lvl"/>
          <dgm:resizeHandles val="exact"/>
        </dgm:presLayoutVars>
      </dgm:prSet>
      <dgm:spPr/>
    </dgm:pt>
    <dgm:pt modelId="{7F284A6E-7E1C-4FA8-AD04-09A34EDDE972}" type="pres">
      <dgm:prSet presAssocID="{88CDC304-47F2-4990-8C79-BDE92832FA5E}" presName="parentText" presStyleLbl="node1" presStyleIdx="0" presStyleCnt="3" custScaleY="73486">
        <dgm:presLayoutVars>
          <dgm:chMax val="0"/>
          <dgm:bulletEnabled val="1"/>
        </dgm:presLayoutVars>
      </dgm:prSet>
      <dgm:spPr/>
    </dgm:pt>
    <dgm:pt modelId="{86928830-227F-4CC4-9677-1B9490903BF7}" type="pres">
      <dgm:prSet presAssocID="{88CDC304-47F2-4990-8C79-BDE92832FA5E}" presName="childText" presStyleLbl="revTx" presStyleIdx="0" presStyleCnt="3" custScaleY="125138">
        <dgm:presLayoutVars>
          <dgm:bulletEnabled val="1"/>
        </dgm:presLayoutVars>
      </dgm:prSet>
      <dgm:spPr/>
    </dgm:pt>
    <dgm:pt modelId="{EE0B0D30-6DD7-4F0F-9687-4BF1C7B7849E}" type="pres">
      <dgm:prSet presAssocID="{85C8FBE6-9B9E-47B2-9268-1E4E3393DA0C}" presName="parentText" presStyleLbl="node1" presStyleIdx="1" presStyleCnt="3" custScaleX="99547" custScaleY="76940" custLinFactNeighborX="0" custLinFactNeighborY="5681">
        <dgm:presLayoutVars>
          <dgm:chMax val="0"/>
          <dgm:bulletEnabled val="1"/>
        </dgm:presLayoutVars>
      </dgm:prSet>
      <dgm:spPr/>
    </dgm:pt>
    <dgm:pt modelId="{C6567672-03C0-4B88-BB69-C88B1459F9F7}" type="pres">
      <dgm:prSet presAssocID="{85C8FBE6-9B9E-47B2-9268-1E4E3393DA0C}" presName="childText" presStyleLbl="revTx" presStyleIdx="1" presStyleCnt="3" custScaleY="91632">
        <dgm:presLayoutVars>
          <dgm:bulletEnabled val="1"/>
        </dgm:presLayoutVars>
      </dgm:prSet>
      <dgm:spPr/>
    </dgm:pt>
    <dgm:pt modelId="{4BF119C3-7CCA-45BB-B8E0-DD7CCB3E1B55}" type="pres">
      <dgm:prSet presAssocID="{40A562AA-E3A2-47CA-99D1-2713C7A7512D}" presName="parentText" presStyleLbl="node1" presStyleIdx="2" presStyleCnt="3" custScaleY="77962" custLinFactNeighborX="-403" custLinFactNeighborY="-21620">
        <dgm:presLayoutVars>
          <dgm:chMax val="0"/>
          <dgm:bulletEnabled val="1"/>
        </dgm:presLayoutVars>
      </dgm:prSet>
      <dgm:spPr/>
    </dgm:pt>
    <dgm:pt modelId="{31877034-BCC1-4CA3-B4E9-18D7E853A66E}" type="pres">
      <dgm:prSet presAssocID="{40A562AA-E3A2-47CA-99D1-2713C7A7512D}" presName="childText" presStyleLbl="revTx" presStyleIdx="2" presStyleCnt="3" custScaleY="120195" custLinFactNeighborY="-14978">
        <dgm:presLayoutVars>
          <dgm:bulletEnabled val="1"/>
        </dgm:presLayoutVars>
      </dgm:prSet>
      <dgm:spPr/>
    </dgm:pt>
  </dgm:ptLst>
  <dgm:cxnLst>
    <dgm:cxn modelId="{6F69D70D-6AEC-459F-9390-A21BD4BBBB82}" type="presOf" srcId="{D3B22659-3EF8-4E32-A56C-77AEDB1FD6FA}" destId="{31877034-BCC1-4CA3-B4E9-18D7E853A66E}" srcOrd="0" destOrd="0" presId="urn:microsoft.com/office/officeart/2005/8/layout/vList2"/>
    <dgm:cxn modelId="{D843FD11-068C-49C6-8316-ACB70FCCE5C0}" type="presOf" srcId="{3EEA79A8-9446-4932-A305-9C858166453C}" destId="{3BBA8F16-16D7-4696-A3F9-3D5B23805437}" srcOrd="0" destOrd="0" presId="urn:microsoft.com/office/officeart/2005/8/layout/vList2"/>
    <dgm:cxn modelId="{7E45F71C-2FC1-4978-9C0B-83C892838339}" type="presOf" srcId="{3DA340EB-ECCC-4851-8CD7-8AEA5D6078D2}" destId="{86928830-227F-4CC4-9677-1B9490903BF7}" srcOrd="0" destOrd="0" presId="urn:microsoft.com/office/officeart/2005/8/layout/vList2"/>
    <dgm:cxn modelId="{5701291E-5043-4A66-8147-8E9AFEC32098}" srcId="{40A562AA-E3A2-47CA-99D1-2713C7A7512D}" destId="{D3B22659-3EF8-4E32-A56C-77AEDB1FD6FA}" srcOrd="0" destOrd="0" parTransId="{4441C3E7-FE6C-45E8-8436-012806A55CAC}" sibTransId="{038AFB14-3536-4101-8801-787781005439}"/>
    <dgm:cxn modelId="{B89E0427-6D18-4FB9-AF5C-B4077FCE40BF}" srcId="{3EEA79A8-9446-4932-A305-9C858166453C}" destId="{40A562AA-E3A2-47CA-99D1-2713C7A7512D}" srcOrd="2" destOrd="0" parTransId="{C97990EE-6A58-41D0-AA14-B6BC6A0C815D}" sibTransId="{45DF6BAF-DFE7-41C1-ACAE-C483E48EA54A}"/>
    <dgm:cxn modelId="{0E05BE2C-E36A-4D19-BFF0-6D186153C19D}" srcId="{40A562AA-E3A2-47CA-99D1-2713C7A7512D}" destId="{EB9154B3-830D-4588-BA9C-2C3C504F3D11}" srcOrd="1" destOrd="0" parTransId="{B078C10A-FEF6-4529-B890-5D403449806F}" sibTransId="{968E743A-0D6C-4DE3-9FC1-E68F2AA7D747}"/>
    <dgm:cxn modelId="{6C38E02D-2AF0-4337-842C-78D84A87B2A4}" srcId="{40A562AA-E3A2-47CA-99D1-2713C7A7512D}" destId="{80A82449-A9F5-464E-BC8E-EFC4699419CB}" srcOrd="2" destOrd="0" parTransId="{86AF64E7-DFE3-41FB-AFA4-4A4DF62E7CE6}" sibTransId="{5B073048-0069-4749-80D9-85BB43F306C6}"/>
    <dgm:cxn modelId="{53C1B133-7F54-423D-865E-DE6D46DE100D}" srcId="{85C8FBE6-9B9E-47B2-9268-1E4E3393DA0C}" destId="{900FB59E-179A-4958-9291-1A38DC1D3533}" srcOrd="0" destOrd="0" parTransId="{60307ADE-2386-460B-B38A-DAF24B163127}" sibTransId="{71D6B965-E3AB-4478-95EA-FF44118AFE6B}"/>
    <dgm:cxn modelId="{A2FA413E-6783-4CE2-B9F2-AE4166CF4CBF}" srcId="{88CDC304-47F2-4990-8C79-BDE92832FA5E}" destId="{63C9ADA6-76FA-4931-B933-C310B069DF91}" srcOrd="1" destOrd="0" parTransId="{7B781D94-0C26-43DE-B48A-0CEE2D9D0B72}" sibTransId="{F755984C-2848-43F2-8E02-304223685DBE}"/>
    <dgm:cxn modelId="{9D82BA60-2035-4AF7-B0DF-1159A1CAA583}" srcId="{3EEA79A8-9446-4932-A305-9C858166453C}" destId="{85C8FBE6-9B9E-47B2-9268-1E4E3393DA0C}" srcOrd="1" destOrd="0" parTransId="{618F3186-B58C-4843-898D-06270623FF03}" sibTransId="{01BA68C4-2991-41E1-815A-1B15CFE377E0}"/>
    <dgm:cxn modelId="{E5458C45-1EE9-4EC8-82FA-D6A877AA1D80}" type="presOf" srcId="{63C9ADA6-76FA-4931-B933-C310B069DF91}" destId="{86928830-227F-4CC4-9677-1B9490903BF7}" srcOrd="0" destOrd="1" presId="urn:microsoft.com/office/officeart/2005/8/layout/vList2"/>
    <dgm:cxn modelId="{F26A0C75-6DE4-498C-A4F9-3B682A66E514}" type="presOf" srcId="{80A82449-A9F5-464E-BC8E-EFC4699419CB}" destId="{31877034-BCC1-4CA3-B4E9-18D7E853A66E}" srcOrd="0" destOrd="2" presId="urn:microsoft.com/office/officeart/2005/8/layout/vList2"/>
    <dgm:cxn modelId="{F4493056-60F6-4C7B-B2C5-598B3394E6A6}" srcId="{3EEA79A8-9446-4932-A305-9C858166453C}" destId="{88CDC304-47F2-4990-8C79-BDE92832FA5E}" srcOrd="0" destOrd="0" parTransId="{A9A65A38-48A9-4D84-B63F-8C613EEC0AFA}" sibTransId="{431A6C80-E704-4D94-8E2E-D9CFAAC8E771}"/>
    <dgm:cxn modelId="{80C12778-B9AC-4424-814F-E04BDEFDE3C2}" type="presOf" srcId="{88CDC304-47F2-4990-8C79-BDE92832FA5E}" destId="{7F284A6E-7E1C-4FA8-AD04-09A34EDDE972}" srcOrd="0" destOrd="0" presId="urn:microsoft.com/office/officeart/2005/8/layout/vList2"/>
    <dgm:cxn modelId="{D9C38380-D79B-4A2A-A7CC-1FE5F0A481F2}" type="presOf" srcId="{40A562AA-E3A2-47CA-99D1-2713C7A7512D}" destId="{4BF119C3-7CCA-45BB-B8E0-DD7CCB3E1B55}" srcOrd="0" destOrd="0" presId="urn:microsoft.com/office/officeart/2005/8/layout/vList2"/>
    <dgm:cxn modelId="{4002028D-B6D7-4734-9463-BDAA6EE290CB}" type="presOf" srcId="{EB9154B3-830D-4588-BA9C-2C3C504F3D11}" destId="{31877034-BCC1-4CA3-B4E9-18D7E853A66E}" srcOrd="0" destOrd="1" presId="urn:microsoft.com/office/officeart/2005/8/layout/vList2"/>
    <dgm:cxn modelId="{A0DF7AA3-D309-4594-9DB9-4D33E609B724}" type="presOf" srcId="{900FB59E-179A-4958-9291-1A38DC1D3533}" destId="{C6567672-03C0-4B88-BB69-C88B1459F9F7}" srcOrd="0" destOrd="0" presId="urn:microsoft.com/office/officeart/2005/8/layout/vList2"/>
    <dgm:cxn modelId="{BC6388F8-9E98-4D18-9300-396F3C09F4CA}" srcId="{88CDC304-47F2-4990-8C79-BDE92832FA5E}" destId="{3DA340EB-ECCC-4851-8CD7-8AEA5D6078D2}" srcOrd="0" destOrd="0" parTransId="{B7CC6EA7-5C71-4AE3-8D00-F58A94ECC798}" sibTransId="{CBCD325A-7565-4F09-99AF-FC83AD814B1D}"/>
    <dgm:cxn modelId="{682B11FC-6D7B-4B22-9687-05883E72DC50}" type="presOf" srcId="{85C8FBE6-9B9E-47B2-9268-1E4E3393DA0C}" destId="{EE0B0D30-6DD7-4F0F-9687-4BF1C7B7849E}" srcOrd="0" destOrd="0" presId="urn:microsoft.com/office/officeart/2005/8/layout/vList2"/>
    <dgm:cxn modelId="{E300D8C6-7869-4949-9102-C302E6856329}" type="presParOf" srcId="{3BBA8F16-16D7-4696-A3F9-3D5B23805437}" destId="{7F284A6E-7E1C-4FA8-AD04-09A34EDDE972}" srcOrd="0" destOrd="0" presId="urn:microsoft.com/office/officeart/2005/8/layout/vList2"/>
    <dgm:cxn modelId="{902ABD08-8D3C-4E71-8DEF-92715518D5E4}" type="presParOf" srcId="{3BBA8F16-16D7-4696-A3F9-3D5B23805437}" destId="{86928830-227F-4CC4-9677-1B9490903BF7}" srcOrd="1" destOrd="0" presId="urn:microsoft.com/office/officeart/2005/8/layout/vList2"/>
    <dgm:cxn modelId="{376B1954-8351-4D74-B03C-EBB33F88F804}" type="presParOf" srcId="{3BBA8F16-16D7-4696-A3F9-3D5B23805437}" destId="{EE0B0D30-6DD7-4F0F-9687-4BF1C7B7849E}" srcOrd="2" destOrd="0" presId="urn:microsoft.com/office/officeart/2005/8/layout/vList2"/>
    <dgm:cxn modelId="{6E7B9756-E11C-4AC1-984F-D904177098D6}" type="presParOf" srcId="{3BBA8F16-16D7-4696-A3F9-3D5B23805437}" destId="{C6567672-03C0-4B88-BB69-C88B1459F9F7}" srcOrd="3" destOrd="0" presId="urn:microsoft.com/office/officeart/2005/8/layout/vList2"/>
    <dgm:cxn modelId="{4DF0A1A0-BF53-4856-90AB-13780831A7FB}" type="presParOf" srcId="{3BBA8F16-16D7-4696-A3F9-3D5B23805437}" destId="{4BF119C3-7CCA-45BB-B8E0-DD7CCB3E1B55}" srcOrd="4" destOrd="0" presId="urn:microsoft.com/office/officeart/2005/8/layout/vList2"/>
    <dgm:cxn modelId="{576619C9-AD49-4DAE-B6E6-35A3B48560F9}" type="presParOf" srcId="{3BBA8F16-16D7-4696-A3F9-3D5B23805437}" destId="{31877034-BCC1-4CA3-B4E9-18D7E853A66E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EEA79A8-9446-4932-A305-9C858166453C}" type="doc">
      <dgm:prSet loTypeId="urn:microsoft.com/office/officeart/2005/8/layout/vList2" loCatId="list" qsTypeId="urn:microsoft.com/office/officeart/2005/8/quickstyle/3d3" qsCatId="3D" csTypeId="urn:microsoft.com/office/officeart/2005/8/colors/accent3_2" csCatId="accent3" phldr="1"/>
      <dgm:spPr/>
      <dgm:t>
        <a:bodyPr/>
        <a:lstStyle/>
        <a:p>
          <a:endParaRPr lang="sk-SK"/>
        </a:p>
      </dgm:t>
    </dgm:pt>
    <dgm:pt modelId="{88CDC304-47F2-4990-8C79-BDE92832FA5E}">
      <dgm:prSet phldrT="[Text]" custT="1"/>
      <dgm:spPr/>
      <dgm:t>
        <a:bodyPr/>
        <a:lstStyle/>
        <a:p>
          <a:pPr marL="174625" indent="-174625"/>
          <a:r>
            <a:rPr lang="es-ES" sz="1600" b="1" dirty="0">
              <a:solidFill>
                <a:schemeClr val="tx1"/>
              </a:solidFill>
              <a:latin typeface="Calibri" pitchFamily="34" charset="0"/>
            </a:rPr>
            <a:t>1</a:t>
          </a:r>
          <a:r>
            <a:rPr lang="es-ES" sz="1600" b="1" noProof="0" dirty="0">
              <a:solidFill>
                <a:schemeClr val="tx1"/>
              </a:solidFill>
              <a:latin typeface="Calibri" pitchFamily="34" charset="0"/>
            </a:rPr>
            <a:t>. Un total de 4199 demandantes de empleo participaron en el proyecto nacional de orientación y experiencia laborales tutorizadas.</a:t>
          </a:r>
        </a:p>
      </dgm:t>
    </dgm:pt>
    <dgm:pt modelId="{A9A65A38-48A9-4D84-B63F-8C613EEC0AFA}" type="parTrans" cxnId="{F4493056-60F6-4C7B-B2C5-598B3394E6A6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431A6C80-E704-4D94-8E2E-D9CFAAC8E771}" type="sibTrans" cxnId="{F4493056-60F6-4C7B-B2C5-598B3394E6A6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3DA340EB-ECCC-4851-8CD7-8AEA5D6078D2}">
      <dgm:prSet phldrT="[Text]" custT="1"/>
      <dgm:spPr/>
      <dgm:t>
        <a:bodyPr/>
        <a:lstStyle/>
        <a:p>
          <a:pPr marL="114300" indent="-114300" algn="just"/>
          <a:endParaRPr lang="sk-SK" sz="1400" b="1" u="none" dirty="0">
            <a:latin typeface="Calibri" pitchFamily="34" charset="0"/>
          </a:endParaRPr>
        </a:p>
      </dgm:t>
    </dgm:pt>
    <dgm:pt modelId="{B7CC6EA7-5C71-4AE3-8D00-F58A94ECC798}" type="parTrans" cxnId="{BC6388F8-9E98-4D18-9300-396F3C09F4CA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CBCD325A-7565-4F09-99AF-FC83AD814B1D}" type="sibTrans" cxnId="{BC6388F8-9E98-4D18-9300-396F3C09F4CA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85C8FBE6-9B9E-47B2-9268-1E4E3393DA0C}">
      <dgm:prSet phldrT="[Text]" custT="1"/>
      <dgm:spPr/>
      <dgm:t>
        <a:bodyPr/>
        <a:lstStyle/>
        <a:p>
          <a:pPr marL="176213" indent="-176213"/>
          <a:r>
            <a:rPr lang="es-ES" sz="1600" b="1" noProof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2. La orientación y la experiencia laborales tutorizadas fueron realizadas por los 4199 demandante de empleo.</a:t>
          </a:r>
        </a:p>
      </dgm:t>
    </dgm:pt>
    <dgm:pt modelId="{618F3186-B58C-4843-898D-06270623FF03}" type="parTrans" cxnId="{9D82BA60-2035-4AF7-B0DF-1159A1CAA583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01BA68C4-2991-41E1-815A-1B15CFE377E0}" type="sibTrans" cxnId="{9D82BA60-2035-4AF7-B0DF-1159A1CAA583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D3B22659-3EF8-4E32-A56C-77AEDB1FD6FA}">
      <dgm:prSet phldrT="[Text]" custT="1"/>
      <dgm:spPr/>
      <dgm:t>
        <a:bodyPr/>
        <a:lstStyle/>
        <a:p>
          <a:pPr algn="just"/>
          <a:endParaRPr lang="sk-SK" sz="1400" b="1" dirty="0">
            <a:latin typeface="Calibri" pitchFamily="34" charset="0"/>
            <a:ea typeface="Calibri" pitchFamily="34" charset="0"/>
            <a:cs typeface="Times New Roman" pitchFamily="18" charset="0"/>
          </a:endParaRPr>
        </a:p>
      </dgm:t>
    </dgm:pt>
    <dgm:pt modelId="{4441C3E7-FE6C-45E8-8436-012806A55CAC}" type="parTrans" cxnId="{5701291E-5043-4A66-8147-8E9AFEC32098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038AFB14-3536-4101-8801-787781005439}" type="sibTrans" cxnId="{5701291E-5043-4A66-8147-8E9AFEC32098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D53283BE-17AC-4B51-82BB-E8F63339E9D0}">
      <dgm:prSet phldrT="[Text]" custT="1"/>
      <dgm:spPr/>
      <dgm:t>
        <a:bodyPr/>
        <a:lstStyle/>
        <a:p>
          <a:pPr algn="just"/>
          <a:endParaRPr lang="sk-SK" sz="1400" b="1" strike="sngStrike" baseline="0" dirty="0">
            <a:solidFill>
              <a:schemeClr val="tx1"/>
            </a:solidFill>
            <a:latin typeface="Calibri" pitchFamily="34" charset="0"/>
            <a:ea typeface="Calibri" pitchFamily="34" charset="0"/>
            <a:cs typeface="Times New Roman" pitchFamily="18" charset="0"/>
          </a:endParaRPr>
        </a:p>
      </dgm:t>
    </dgm:pt>
    <dgm:pt modelId="{7E635B48-5FDE-4828-B078-8E897E10C076}" type="parTrans" cxnId="{9F5EFBEB-60DA-4841-868C-AE372DC3E7F4}">
      <dgm:prSet/>
      <dgm:spPr/>
      <dgm:t>
        <a:bodyPr/>
        <a:lstStyle/>
        <a:p>
          <a:endParaRPr lang="sk-SK"/>
        </a:p>
      </dgm:t>
    </dgm:pt>
    <dgm:pt modelId="{8E1C7989-958F-4AE0-82E1-8130CEF892E8}" type="sibTrans" cxnId="{9F5EFBEB-60DA-4841-868C-AE372DC3E7F4}">
      <dgm:prSet/>
      <dgm:spPr/>
      <dgm:t>
        <a:bodyPr/>
        <a:lstStyle/>
        <a:p>
          <a:endParaRPr lang="sk-SK"/>
        </a:p>
      </dgm:t>
    </dgm:pt>
    <dgm:pt modelId="{40A562AA-E3A2-47CA-99D1-2713C7A7512D}">
      <dgm:prSet phldrT="[Text]" custT="1"/>
      <dgm:spPr/>
      <dgm:t>
        <a:bodyPr/>
        <a:lstStyle/>
        <a:p>
          <a:pPr marL="174625" indent="-174625"/>
          <a:r>
            <a:rPr lang="es-ES" sz="1400" b="1" noProof="0">
              <a:solidFill>
                <a:schemeClr val="tx1"/>
              </a:solidFill>
              <a:latin typeface="Calibri" panose="020F0502020204030204" pitchFamily="34" charset="0"/>
            </a:rPr>
            <a:t>3</a:t>
          </a:r>
          <a:r>
            <a:rPr lang="es-ES" sz="1600" b="1" noProof="0">
              <a:solidFill>
                <a:schemeClr val="tx1"/>
              </a:solidFill>
              <a:latin typeface="Calibri" panose="020F0502020204030204" pitchFamily="34" charset="0"/>
            </a:rPr>
            <a:t>. En los 6 meses posteriores a la finalización de la orientación y la experiencia laborales tutorizadas, 2449 solicitantes de empleo permanecieron en el mercado laboral, lo que representa una tasa de éxito del 58,33 %.</a:t>
          </a:r>
        </a:p>
      </dgm:t>
    </dgm:pt>
    <dgm:pt modelId="{45DF6BAF-DFE7-41C1-ACAE-C483E48EA54A}" type="sibTrans" cxnId="{B89E0427-6D18-4FB9-AF5C-B4077FCE40BF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C97990EE-6A58-41D0-AA14-B6BC6A0C815D}" type="parTrans" cxnId="{B89E0427-6D18-4FB9-AF5C-B4077FCE40BF}">
      <dgm:prSet/>
      <dgm:spPr/>
      <dgm:t>
        <a:bodyPr/>
        <a:lstStyle/>
        <a:p>
          <a:endParaRPr lang="sk-SK">
            <a:latin typeface="Calibri" panose="020F0502020204030204" pitchFamily="34" charset="0"/>
          </a:endParaRPr>
        </a:p>
      </dgm:t>
    </dgm:pt>
    <dgm:pt modelId="{3BBA8F16-16D7-4696-A3F9-3D5B23805437}" type="pres">
      <dgm:prSet presAssocID="{3EEA79A8-9446-4932-A305-9C858166453C}" presName="linear" presStyleCnt="0">
        <dgm:presLayoutVars>
          <dgm:animLvl val="lvl"/>
          <dgm:resizeHandles val="exact"/>
        </dgm:presLayoutVars>
      </dgm:prSet>
      <dgm:spPr/>
    </dgm:pt>
    <dgm:pt modelId="{7F284A6E-7E1C-4FA8-AD04-09A34EDDE972}" type="pres">
      <dgm:prSet presAssocID="{88CDC304-47F2-4990-8C79-BDE92832FA5E}" presName="parentText" presStyleLbl="node1" presStyleIdx="0" presStyleCnt="3" custScaleY="132737" custLinFactNeighborY="9955">
        <dgm:presLayoutVars>
          <dgm:chMax val="0"/>
          <dgm:bulletEnabled val="1"/>
        </dgm:presLayoutVars>
      </dgm:prSet>
      <dgm:spPr/>
    </dgm:pt>
    <dgm:pt modelId="{86928830-227F-4CC4-9677-1B9490903BF7}" type="pres">
      <dgm:prSet presAssocID="{88CDC304-47F2-4990-8C79-BDE92832FA5E}" presName="childText" presStyleLbl="revTx" presStyleIdx="0" presStyleCnt="3">
        <dgm:presLayoutVars>
          <dgm:bulletEnabled val="1"/>
        </dgm:presLayoutVars>
      </dgm:prSet>
      <dgm:spPr/>
    </dgm:pt>
    <dgm:pt modelId="{EE0B0D30-6DD7-4F0F-9687-4BF1C7B7849E}" type="pres">
      <dgm:prSet presAssocID="{85C8FBE6-9B9E-47B2-9268-1E4E3393DA0C}" presName="parentText" presStyleLbl="node1" presStyleIdx="1" presStyleCnt="3" custScaleY="63553">
        <dgm:presLayoutVars>
          <dgm:chMax val="0"/>
          <dgm:bulletEnabled val="1"/>
        </dgm:presLayoutVars>
      </dgm:prSet>
      <dgm:spPr/>
    </dgm:pt>
    <dgm:pt modelId="{C6567672-03C0-4B88-BB69-C88B1459F9F7}" type="pres">
      <dgm:prSet presAssocID="{85C8FBE6-9B9E-47B2-9268-1E4E3393DA0C}" presName="childText" presStyleLbl="revTx" presStyleIdx="1" presStyleCnt="3">
        <dgm:presLayoutVars>
          <dgm:bulletEnabled val="1"/>
        </dgm:presLayoutVars>
      </dgm:prSet>
      <dgm:spPr/>
    </dgm:pt>
    <dgm:pt modelId="{4BF119C3-7CCA-45BB-B8E0-DD7CCB3E1B55}" type="pres">
      <dgm:prSet presAssocID="{40A562AA-E3A2-47CA-99D1-2713C7A7512D}" presName="parentText" presStyleLbl="node1" presStyleIdx="2" presStyleCnt="3" custScaleY="66890" custLinFactNeighborX="282" custLinFactNeighborY="-15702">
        <dgm:presLayoutVars>
          <dgm:chMax val="0"/>
          <dgm:bulletEnabled val="1"/>
        </dgm:presLayoutVars>
      </dgm:prSet>
      <dgm:spPr/>
    </dgm:pt>
    <dgm:pt modelId="{31877034-BCC1-4CA3-B4E9-18D7E853A66E}" type="pres">
      <dgm:prSet presAssocID="{40A562AA-E3A2-47CA-99D1-2713C7A7512D}" presName="childText" presStyleLbl="revTx" presStyleIdx="2" presStyleCnt="3" custScaleY="120195" custLinFactNeighborY="-14978">
        <dgm:presLayoutVars>
          <dgm:bulletEnabled val="1"/>
        </dgm:presLayoutVars>
      </dgm:prSet>
      <dgm:spPr/>
    </dgm:pt>
  </dgm:ptLst>
  <dgm:cxnLst>
    <dgm:cxn modelId="{6F69D70D-6AEC-459F-9390-A21BD4BBBB82}" type="presOf" srcId="{D3B22659-3EF8-4E32-A56C-77AEDB1FD6FA}" destId="{31877034-BCC1-4CA3-B4E9-18D7E853A66E}" srcOrd="0" destOrd="0" presId="urn:microsoft.com/office/officeart/2005/8/layout/vList2"/>
    <dgm:cxn modelId="{D843FD11-068C-49C6-8316-ACB70FCCE5C0}" type="presOf" srcId="{3EEA79A8-9446-4932-A305-9C858166453C}" destId="{3BBA8F16-16D7-4696-A3F9-3D5B23805437}" srcOrd="0" destOrd="0" presId="urn:microsoft.com/office/officeart/2005/8/layout/vList2"/>
    <dgm:cxn modelId="{7E45F71C-2FC1-4978-9C0B-83C892838339}" type="presOf" srcId="{3DA340EB-ECCC-4851-8CD7-8AEA5D6078D2}" destId="{86928830-227F-4CC4-9677-1B9490903BF7}" srcOrd="0" destOrd="0" presId="urn:microsoft.com/office/officeart/2005/8/layout/vList2"/>
    <dgm:cxn modelId="{5701291E-5043-4A66-8147-8E9AFEC32098}" srcId="{40A562AA-E3A2-47CA-99D1-2713C7A7512D}" destId="{D3B22659-3EF8-4E32-A56C-77AEDB1FD6FA}" srcOrd="0" destOrd="0" parTransId="{4441C3E7-FE6C-45E8-8436-012806A55CAC}" sibTransId="{038AFB14-3536-4101-8801-787781005439}"/>
    <dgm:cxn modelId="{B89E0427-6D18-4FB9-AF5C-B4077FCE40BF}" srcId="{3EEA79A8-9446-4932-A305-9C858166453C}" destId="{40A562AA-E3A2-47CA-99D1-2713C7A7512D}" srcOrd="2" destOrd="0" parTransId="{C97990EE-6A58-41D0-AA14-B6BC6A0C815D}" sibTransId="{45DF6BAF-DFE7-41C1-ACAE-C483E48EA54A}"/>
    <dgm:cxn modelId="{7C49D25D-02FF-4444-A5DE-24182D863415}" type="presOf" srcId="{D53283BE-17AC-4B51-82BB-E8F63339E9D0}" destId="{C6567672-03C0-4B88-BB69-C88B1459F9F7}" srcOrd="0" destOrd="0" presId="urn:microsoft.com/office/officeart/2005/8/layout/vList2"/>
    <dgm:cxn modelId="{9D82BA60-2035-4AF7-B0DF-1159A1CAA583}" srcId="{3EEA79A8-9446-4932-A305-9C858166453C}" destId="{85C8FBE6-9B9E-47B2-9268-1E4E3393DA0C}" srcOrd="1" destOrd="0" parTransId="{618F3186-B58C-4843-898D-06270623FF03}" sibTransId="{01BA68C4-2991-41E1-815A-1B15CFE377E0}"/>
    <dgm:cxn modelId="{F4493056-60F6-4C7B-B2C5-598B3394E6A6}" srcId="{3EEA79A8-9446-4932-A305-9C858166453C}" destId="{88CDC304-47F2-4990-8C79-BDE92832FA5E}" srcOrd="0" destOrd="0" parTransId="{A9A65A38-48A9-4D84-B63F-8C613EEC0AFA}" sibTransId="{431A6C80-E704-4D94-8E2E-D9CFAAC8E771}"/>
    <dgm:cxn modelId="{80C12778-B9AC-4424-814F-E04BDEFDE3C2}" type="presOf" srcId="{88CDC304-47F2-4990-8C79-BDE92832FA5E}" destId="{7F284A6E-7E1C-4FA8-AD04-09A34EDDE972}" srcOrd="0" destOrd="0" presId="urn:microsoft.com/office/officeart/2005/8/layout/vList2"/>
    <dgm:cxn modelId="{D9C38380-D79B-4A2A-A7CC-1FE5F0A481F2}" type="presOf" srcId="{40A562AA-E3A2-47CA-99D1-2713C7A7512D}" destId="{4BF119C3-7CCA-45BB-B8E0-DD7CCB3E1B55}" srcOrd="0" destOrd="0" presId="urn:microsoft.com/office/officeart/2005/8/layout/vList2"/>
    <dgm:cxn modelId="{9F5EFBEB-60DA-4841-868C-AE372DC3E7F4}" srcId="{85C8FBE6-9B9E-47B2-9268-1E4E3393DA0C}" destId="{D53283BE-17AC-4B51-82BB-E8F63339E9D0}" srcOrd="0" destOrd="0" parTransId="{7E635B48-5FDE-4828-B078-8E897E10C076}" sibTransId="{8E1C7989-958F-4AE0-82E1-8130CEF892E8}"/>
    <dgm:cxn modelId="{BC6388F8-9E98-4D18-9300-396F3C09F4CA}" srcId="{88CDC304-47F2-4990-8C79-BDE92832FA5E}" destId="{3DA340EB-ECCC-4851-8CD7-8AEA5D6078D2}" srcOrd="0" destOrd="0" parTransId="{B7CC6EA7-5C71-4AE3-8D00-F58A94ECC798}" sibTransId="{CBCD325A-7565-4F09-99AF-FC83AD814B1D}"/>
    <dgm:cxn modelId="{682B11FC-6D7B-4B22-9687-05883E72DC50}" type="presOf" srcId="{85C8FBE6-9B9E-47B2-9268-1E4E3393DA0C}" destId="{EE0B0D30-6DD7-4F0F-9687-4BF1C7B7849E}" srcOrd="0" destOrd="0" presId="urn:microsoft.com/office/officeart/2005/8/layout/vList2"/>
    <dgm:cxn modelId="{E300D8C6-7869-4949-9102-C302E6856329}" type="presParOf" srcId="{3BBA8F16-16D7-4696-A3F9-3D5B23805437}" destId="{7F284A6E-7E1C-4FA8-AD04-09A34EDDE972}" srcOrd="0" destOrd="0" presId="urn:microsoft.com/office/officeart/2005/8/layout/vList2"/>
    <dgm:cxn modelId="{902ABD08-8D3C-4E71-8DEF-92715518D5E4}" type="presParOf" srcId="{3BBA8F16-16D7-4696-A3F9-3D5B23805437}" destId="{86928830-227F-4CC4-9677-1B9490903BF7}" srcOrd="1" destOrd="0" presId="urn:microsoft.com/office/officeart/2005/8/layout/vList2"/>
    <dgm:cxn modelId="{376B1954-8351-4D74-B03C-EBB33F88F804}" type="presParOf" srcId="{3BBA8F16-16D7-4696-A3F9-3D5B23805437}" destId="{EE0B0D30-6DD7-4F0F-9687-4BF1C7B7849E}" srcOrd="2" destOrd="0" presId="urn:microsoft.com/office/officeart/2005/8/layout/vList2"/>
    <dgm:cxn modelId="{6E7B9756-E11C-4AC1-984F-D904177098D6}" type="presParOf" srcId="{3BBA8F16-16D7-4696-A3F9-3D5B23805437}" destId="{C6567672-03C0-4B88-BB69-C88B1459F9F7}" srcOrd="3" destOrd="0" presId="urn:microsoft.com/office/officeart/2005/8/layout/vList2"/>
    <dgm:cxn modelId="{4DF0A1A0-BF53-4856-90AB-13780831A7FB}" type="presParOf" srcId="{3BBA8F16-16D7-4696-A3F9-3D5B23805437}" destId="{4BF119C3-7CCA-45BB-B8E0-DD7CCB3E1B55}" srcOrd="4" destOrd="0" presId="urn:microsoft.com/office/officeart/2005/8/layout/vList2"/>
    <dgm:cxn modelId="{576619C9-AD49-4DAE-B6E6-35A3B48560F9}" type="presParOf" srcId="{3BBA8F16-16D7-4696-A3F9-3D5B23805437}" destId="{31877034-BCC1-4CA3-B4E9-18D7E853A66E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C5BBED-04AF-49F0-973B-09874D016E7E}">
      <dsp:nvSpPr>
        <dsp:cNvPr id="0" name=""/>
        <dsp:cNvSpPr/>
      </dsp:nvSpPr>
      <dsp:spPr>
        <a:xfrm>
          <a:off x="0" y="310679"/>
          <a:ext cx="8064896" cy="9450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p3d z="-161800" extrusionH="10600"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25926" tIns="416560" rIns="625926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500" b="1" kern="120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+mj-lt"/>
              <a:cs typeface="Arial" pitchFamily="34" charset="0"/>
            </a:rPr>
            <a:t>21/08/2019 – </a:t>
          </a:r>
          <a:r>
            <a:rPr lang="es-ES" sz="2500" b="1" kern="1200" noProof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+mj-lt"/>
              <a:cs typeface="Arial" pitchFamily="34" charset="0"/>
            </a:rPr>
            <a:t>31/07/</a:t>
          </a:r>
          <a:r>
            <a:rPr lang="es-ES" sz="2500" b="1" kern="120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+mj-lt"/>
              <a:cs typeface="Arial" pitchFamily="34" charset="0"/>
            </a:rPr>
            <a:t>2023</a:t>
          </a:r>
        </a:p>
      </dsp:txBody>
      <dsp:txXfrm>
        <a:off x="0" y="310679"/>
        <a:ext cx="8064896" cy="945000"/>
      </dsp:txXfrm>
    </dsp:sp>
    <dsp:sp modelId="{29795E7D-E55D-4050-8587-87BD40C0720B}">
      <dsp:nvSpPr>
        <dsp:cNvPr id="0" name=""/>
        <dsp:cNvSpPr/>
      </dsp:nvSpPr>
      <dsp:spPr>
        <a:xfrm>
          <a:off x="383948" y="15479"/>
          <a:ext cx="7678970" cy="590400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extrusionH="50600"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b="1" kern="1200" noProof="0">
              <a:solidFill>
                <a:schemeClr val="tx1"/>
              </a:solidFill>
            </a:rPr>
            <a:t>Periodo de implementación</a:t>
          </a:r>
        </a:p>
      </dsp:txBody>
      <dsp:txXfrm>
        <a:off x="412769" y="44300"/>
        <a:ext cx="7621328" cy="532758"/>
      </dsp:txXfrm>
    </dsp:sp>
    <dsp:sp modelId="{FCCDE229-519D-4954-968C-1EEACB0E4230}">
      <dsp:nvSpPr>
        <dsp:cNvPr id="0" name=""/>
        <dsp:cNvSpPr/>
      </dsp:nvSpPr>
      <dsp:spPr>
        <a:xfrm>
          <a:off x="0" y="1639012"/>
          <a:ext cx="8064896" cy="13230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p3d z="-161800" extrusionH="10600"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25926" tIns="416560" rIns="625926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500" b="1" kern="1200" noProof="0"/>
            <a:t>Todas las comunidades autónomas excepto la comunidad autónoma de Bratislava</a:t>
          </a:r>
        </a:p>
      </dsp:txBody>
      <dsp:txXfrm>
        <a:off x="0" y="1639012"/>
        <a:ext cx="8064896" cy="1323000"/>
      </dsp:txXfrm>
    </dsp:sp>
    <dsp:sp modelId="{4548AF5E-6F68-40D7-8C58-4865BBF4DA59}">
      <dsp:nvSpPr>
        <dsp:cNvPr id="0" name=""/>
        <dsp:cNvSpPr/>
      </dsp:nvSpPr>
      <dsp:spPr>
        <a:xfrm>
          <a:off x="383948" y="1363679"/>
          <a:ext cx="7678970" cy="590400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extrusionH="50600"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b="1" kern="1200" noProof="0">
              <a:solidFill>
                <a:schemeClr val="tx1"/>
              </a:solidFill>
            </a:rPr>
            <a:t>Territorio beneficiado</a:t>
          </a:r>
        </a:p>
      </dsp:txBody>
      <dsp:txXfrm>
        <a:off x="412769" y="1392500"/>
        <a:ext cx="7621328" cy="532758"/>
      </dsp:txXfrm>
    </dsp:sp>
    <dsp:sp modelId="{EC993474-F9F9-420F-9989-ABDF7DDCD1B5}">
      <dsp:nvSpPr>
        <dsp:cNvPr id="0" name=""/>
        <dsp:cNvSpPr/>
      </dsp:nvSpPr>
      <dsp:spPr>
        <a:xfrm>
          <a:off x="0" y="3346216"/>
          <a:ext cx="8064896" cy="9450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p3d z="-161800" extrusionH="10600"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25926" tIns="416560" rIns="625926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500" b="1" kern="1200"/>
            <a:t>29.999.996,00 EUR</a:t>
          </a:r>
        </a:p>
      </dsp:txBody>
      <dsp:txXfrm>
        <a:off x="0" y="3346216"/>
        <a:ext cx="8064896" cy="945000"/>
      </dsp:txXfrm>
    </dsp:sp>
    <dsp:sp modelId="{F013A507-9F9E-48EB-8A5F-B18AD6F15265}">
      <dsp:nvSpPr>
        <dsp:cNvPr id="0" name=""/>
        <dsp:cNvSpPr/>
      </dsp:nvSpPr>
      <dsp:spPr>
        <a:xfrm>
          <a:off x="347897" y="3135388"/>
          <a:ext cx="7647014" cy="590400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extrusionH="50600"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13384" tIns="0" rIns="213384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000" b="1" kern="1200" noProof="0">
              <a:solidFill>
                <a:schemeClr val="tx1"/>
              </a:solidFill>
            </a:rPr>
            <a:t>Presupuesto del proyecto</a:t>
          </a:r>
        </a:p>
      </dsp:txBody>
      <dsp:txXfrm>
        <a:off x="376718" y="3164209"/>
        <a:ext cx="7589372" cy="532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48F913-E84B-469A-AFD6-B4C2563CB04B}">
      <dsp:nvSpPr>
        <dsp:cNvPr id="0" name=""/>
        <dsp:cNvSpPr/>
      </dsp:nvSpPr>
      <dsp:spPr>
        <a:xfrm>
          <a:off x="0" y="72013"/>
          <a:ext cx="8496943" cy="3744403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b="1" kern="1200" noProof="0" dirty="0">
              <a:solidFill>
                <a:schemeClr val="tx1"/>
              </a:solidFill>
            </a:rPr>
            <a:t>El objetivo del proyecto es ofrecer a los jóvenes menores de 29 años la oportunidad de adquirir, aumentar y profundizar sus competencias profesionales, conocimientos y experiencia práctica que correspondan a su nivel de educación a través de orientación y experiencia laborales tutorizadas con un empleador que haya creado un empleo de una duración mínima de seis meses o por un período indefinido, a tiempo completo o parcial, para introducirlos en el mercado laboral, mientras que las contribuciones financieras se conceden durante un máximo de nueve meses. </a:t>
          </a:r>
        </a:p>
      </dsp:txBody>
      <dsp:txXfrm>
        <a:off x="109670" y="181683"/>
        <a:ext cx="8277603" cy="35250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48F913-E84B-469A-AFD6-B4C2563CB04B}">
      <dsp:nvSpPr>
        <dsp:cNvPr id="0" name=""/>
        <dsp:cNvSpPr/>
      </dsp:nvSpPr>
      <dsp:spPr>
        <a:xfrm>
          <a:off x="0" y="77348"/>
          <a:ext cx="8496943" cy="4021767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b="1" kern="1200" noProof="0" dirty="0">
            <a:solidFill>
              <a:schemeClr val="tx1"/>
            </a:solidFill>
          </a:endParaRP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b="1" kern="1200" noProof="0" dirty="0">
            <a:solidFill>
              <a:schemeClr val="tx1"/>
            </a:solidFill>
          </a:endParaRP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noProof="0" dirty="0">
              <a:solidFill>
                <a:schemeClr val="tx1"/>
              </a:solidFill>
            </a:rPr>
            <a:t>La duración de la </a:t>
          </a:r>
          <a:r>
            <a:rPr lang="es-ES" sz="1600" b="1" u="sng" kern="1200" noProof="0" dirty="0">
              <a:solidFill>
                <a:schemeClr val="tx1"/>
              </a:solidFill>
            </a:rPr>
            <a:t>orientación tutorizada</a:t>
          </a:r>
          <a:r>
            <a:rPr lang="es-ES" sz="1600" b="1" kern="1200" noProof="0" dirty="0">
              <a:solidFill>
                <a:schemeClr val="tx1"/>
              </a:solidFill>
            </a:rPr>
            <a:t> es de, como mínimo, los primeros 3 meses y, como máximo, los primeros 6 meses, dependiendo de la cantidad de meses de apoyo financiero para el trabajo.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noProof="0" dirty="0">
              <a:solidFill>
                <a:schemeClr val="tx1"/>
              </a:solidFill>
            </a:rPr>
            <a:t>Una vez finalizada la orientación tutorizada, sigue el período de </a:t>
          </a:r>
          <a:r>
            <a:rPr lang="es-ES" sz="1600" b="1" u="sng" kern="1200" noProof="0" dirty="0">
              <a:solidFill>
                <a:schemeClr val="tx1"/>
              </a:solidFill>
            </a:rPr>
            <a:t>experiencia laboral</a:t>
          </a:r>
          <a:r>
            <a:rPr lang="es-ES" sz="1600" b="1" kern="1200" noProof="0" dirty="0">
              <a:solidFill>
                <a:schemeClr val="tx1"/>
              </a:solidFill>
            </a:rPr>
            <a:t>, que siempre tiene una duración de 3 meses, independientemente de la duración de la orientación. Durante la experiencia laboral, los empleados tutorizados profundizan en las competencias prácticas y la experiencia adquirida durante la orientación tutorizada. 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noProof="0" dirty="0">
              <a:solidFill>
                <a:schemeClr val="tx1"/>
              </a:solidFill>
            </a:rPr>
            <a:t>Esto significa que el puesto de trabajo creado puede recibir apoyo financiero:</a:t>
          </a:r>
        </a:p>
        <a:p>
          <a:pPr marL="0" lvl="0" indent="0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1600" b="1" kern="1200" noProof="0" dirty="0">
              <a:solidFill>
                <a:srgbClr val="1F2610"/>
              </a:solidFill>
            </a:rPr>
            <a:t>Durante 9 meses, de los cuales 6 meses de orientación tutorizada 6 meses y 3 meses de experiencia laboral.</a:t>
          </a:r>
        </a:p>
        <a:p>
          <a:pPr marL="0" lvl="0" indent="0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1600" b="1" kern="1200" noProof="0" dirty="0">
              <a:solidFill>
                <a:srgbClr val="1F2610"/>
              </a:solidFill>
            </a:rPr>
            <a:t>Durante 8 meses, de los cuales 5 meses de orientación tutorizada y 3 meses de experiencia laboral.</a:t>
          </a:r>
        </a:p>
        <a:p>
          <a:pPr marL="0" lvl="0" indent="0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1600" b="1" kern="1200" noProof="0" dirty="0">
              <a:solidFill>
                <a:srgbClr val="1F2610"/>
              </a:solidFill>
            </a:rPr>
            <a:t>Durante 7 meses, de los cuales 4 meses de orientación tutorizada y 3 meses de experiencia laboral.</a:t>
          </a:r>
        </a:p>
        <a:p>
          <a:pPr marL="0" lvl="0" indent="0" algn="just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s-ES" sz="1600" b="1" kern="1200" noProof="0" dirty="0">
              <a:solidFill>
                <a:srgbClr val="1F2610"/>
              </a:solidFill>
            </a:rPr>
            <a:t>Durante 6 meses, de los cuales 3 meses de orientación tutorizada y 3 meses de experiencia laboral.</a:t>
          </a: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b="1" kern="1200" noProof="0" dirty="0">
            <a:solidFill>
              <a:srgbClr val="1F2610"/>
            </a:solidFill>
          </a:endParaRPr>
        </a:p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k-SK" sz="1600" b="1" kern="1200" dirty="0">
            <a:solidFill>
              <a:srgbClr val="1F2610"/>
            </a:solidFill>
          </a:endParaRPr>
        </a:p>
      </dsp:txBody>
      <dsp:txXfrm>
        <a:off x="117794" y="195142"/>
        <a:ext cx="8261355" cy="37861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284A6E-7E1C-4FA8-AD04-09A34EDDE972}">
      <dsp:nvSpPr>
        <dsp:cNvPr id="0" name=""/>
        <dsp:cNvSpPr/>
      </dsp:nvSpPr>
      <dsp:spPr>
        <a:xfrm>
          <a:off x="0" y="13084"/>
          <a:ext cx="8464010" cy="605289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4625" lvl="0" indent="-174625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1. </a:t>
          </a:r>
          <a:r>
            <a:rPr lang="es-ES" sz="1600" b="1" kern="1200" noProof="0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Contribución financiera para cubrir una parte del gasto laboral total del empleado que fue contratado para orientación y experiencia laborales tutorizadas:</a:t>
          </a:r>
        </a:p>
      </dsp:txBody>
      <dsp:txXfrm>
        <a:off x="29548" y="42632"/>
        <a:ext cx="8404914" cy="546193"/>
      </dsp:txXfrm>
    </dsp:sp>
    <dsp:sp modelId="{86928830-227F-4CC4-9677-1B9490903BF7}">
      <dsp:nvSpPr>
        <dsp:cNvPr id="0" name=""/>
        <dsp:cNvSpPr/>
      </dsp:nvSpPr>
      <dsp:spPr>
        <a:xfrm>
          <a:off x="0" y="618374"/>
          <a:ext cx="8464010" cy="10827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32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400" b="1" kern="1200" noProof="0" dirty="0">
              <a:latin typeface="Calibri" pitchFamily="34" charset="0"/>
              <a:ea typeface="Calibri" pitchFamily="34" charset="0"/>
              <a:cs typeface="Times New Roman" pitchFamily="18" charset="0"/>
            </a:rPr>
            <a:t>Máximo el 95 % del costo laboral total del empleado, máximo en el gasto laboral mínimo para el empleo a tiempo completo o en la mitad del gasto laboral mínimo para tiempo parcial para el año correspondiente.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400" b="1" kern="1200" noProof="0" dirty="0">
              <a:latin typeface="Calibri" pitchFamily="34" charset="0"/>
              <a:ea typeface="Calibri" pitchFamily="34" charset="0"/>
              <a:cs typeface="Times New Roman" pitchFamily="18" charset="0"/>
            </a:rPr>
            <a:t>Proporcionado mensualmente durante la orientación y la experiencia laborales tutorizadas (máximo durante 9 meses).</a:t>
          </a:r>
        </a:p>
      </dsp:txBody>
      <dsp:txXfrm>
        <a:off x="0" y="618374"/>
        <a:ext cx="8464010" cy="1082769"/>
      </dsp:txXfrm>
    </dsp:sp>
    <dsp:sp modelId="{EE0B0D30-6DD7-4F0F-9687-4BF1C7B7849E}">
      <dsp:nvSpPr>
        <dsp:cNvPr id="0" name=""/>
        <dsp:cNvSpPr/>
      </dsp:nvSpPr>
      <dsp:spPr>
        <a:xfrm>
          <a:off x="19170" y="1742537"/>
          <a:ext cx="8425668" cy="633739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6213" lvl="0" indent="-176213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2. </a:t>
          </a:r>
          <a:r>
            <a:rPr lang="es-ES" b="1" kern="1200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Contribución financiera para tutoría máxima por un importe del 12,5 % del coste laboral mínimo para el año correspondiente/1 empleado tutorizado:</a:t>
          </a:r>
        </a:p>
      </dsp:txBody>
      <dsp:txXfrm>
        <a:off x="50107" y="1773474"/>
        <a:ext cx="8363794" cy="571865"/>
      </dsp:txXfrm>
    </dsp:sp>
    <dsp:sp modelId="{C6567672-03C0-4B88-BB69-C88B1459F9F7}">
      <dsp:nvSpPr>
        <dsp:cNvPr id="0" name=""/>
        <dsp:cNvSpPr/>
      </dsp:nvSpPr>
      <dsp:spPr>
        <a:xfrm>
          <a:off x="0" y="2334882"/>
          <a:ext cx="8464010" cy="667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32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400" b="1" kern="1200" noProof="0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Proporcionado mensualmente para cada tutor durante la tutoría (máximo por 6 meses). </a:t>
          </a:r>
        </a:p>
      </dsp:txBody>
      <dsp:txXfrm>
        <a:off x="0" y="2334882"/>
        <a:ext cx="8464010" cy="667667"/>
      </dsp:txXfrm>
    </dsp:sp>
    <dsp:sp modelId="{4BF119C3-7CCA-45BB-B8E0-DD7CCB3E1B55}">
      <dsp:nvSpPr>
        <dsp:cNvPr id="0" name=""/>
        <dsp:cNvSpPr/>
      </dsp:nvSpPr>
      <dsp:spPr>
        <a:xfrm>
          <a:off x="0" y="2805634"/>
          <a:ext cx="8464010" cy="642157"/>
        </a:xfrm>
        <a:prstGeom prst="round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74625" lvl="0" indent="-174625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dirty="0">
              <a:solidFill>
                <a:schemeClr val="tx1"/>
              </a:solidFill>
              <a:latin typeface="Calibri" panose="020F0502020204030204" pitchFamily="34" charset="0"/>
              <a:ea typeface="Calibri" pitchFamily="34" charset="0"/>
              <a:cs typeface="Times New Roman" pitchFamily="18" charset="0"/>
            </a:rPr>
            <a:t>3. </a:t>
          </a:r>
          <a:r>
            <a:rPr lang="es-ES" sz="1600" b="1" kern="1200" noProof="0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Contribución financiera para cubrir una parte de los gastos necesarios relacionados con la tutoría y la experiencia laboral/1 empleado tutorizado:</a:t>
          </a:r>
        </a:p>
      </dsp:txBody>
      <dsp:txXfrm>
        <a:off x="31348" y="2836982"/>
        <a:ext cx="8401314" cy="579461"/>
      </dsp:txXfrm>
    </dsp:sp>
    <dsp:sp modelId="{31877034-BCC1-4CA3-B4E9-18D7E853A66E}">
      <dsp:nvSpPr>
        <dsp:cNvPr id="0" name=""/>
        <dsp:cNvSpPr/>
      </dsp:nvSpPr>
      <dsp:spPr>
        <a:xfrm>
          <a:off x="0" y="3521336"/>
          <a:ext cx="8464010" cy="10947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32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400" b="1" kern="1200" noProof="0" dirty="0">
              <a:latin typeface="Calibri" pitchFamily="34" charset="0"/>
              <a:ea typeface="Calibri" pitchFamily="34" charset="0"/>
              <a:cs typeface="Times New Roman" pitchFamily="18" charset="0"/>
            </a:rPr>
            <a:t>Para equipos de trabajo de protección personal, herramientas de trabajo, material utilizado durante la orientación tutorizada, p. ej., tela para sastres, madera para carpinteros, etc.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400" b="1" kern="1200" noProof="0" dirty="0">
              <a:latin typeface="Calibri" pitchFamily="34" charset="0"/>
              <a:ea typeface="Calibri" pitchFamily="34" charset="0"/>
              <a:cs typeface="Times New Roman" pitchFamily="18" charset="0"/>
            </a:rPr>
            <a:t>Como máximo en la cantidad del 5 % del costo laboral total/1 empleado tutorizado.</a:t>
          </a: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400" b="1" kern="1200" noProof="0" dirty="0">
              <a:latin typeface="Calibri" pitchFamily="34" charset="0"/>
              <a:ea typeface="Calibri" pitchFamily="34" charset="0"/>
              <a:cs typeface="Times New Roman" pitchFamily="18" charset="0"/>
            </a:rPr>
            <a:t>Proporcionado una vez durante la orientación tutorizada y una vez durante la experiencia laboral tutorizada</a:t>
          </a:r>
        </a:p>
      </dsp:txBody>
      <dsp:txXfrm>
        <a:off x="0" y="3521336"/>
        <a:ext cx="8464010" cy="109473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284A6E-7E1C-4FA8-AD04-09A34EDDE972}">
      <dsp:nvSpPr>
        <dsp:cNvPr id="0" name=""/>
        <dsp:cNvSpPr/>
      </dsp:nvSpPr>
      <dsp:spPr>
        <a:xfrm>
          <a:off x="0" y="99390"/>
          <a:ext cx="8464010" cy="114302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4625" lvl="0" indent="-174625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dirty="0">
              <a:solidFill>
                <a:schemeClr val="tx1"/>
              </a:solidFill>
              <a:latin typeface="Calibri" pitchFamily="34" charset="0"/>
            </a:rPr>
            <a:t>1</a:t>
          </a:r>
          <a:r>
            <a:rPr lang="es-ES" sz="1600" b="1" kern="1200" noProof="0" dirty="0">
              <a:solidFill>
                <a:schemeClr val="tx1"/>
              </a:solidFill>
              <a:latin typeface="Calibri" pitchFamily="34" charset="0"/>
            </a:rPr>
            <a:t>. Un total de 4199 demandantes de empleo participaron en el proyecto nacional de orientación y experiencia laborales tutorizadas.</a:t>
          </a:r>
        </a:p>
      </dsp:txBody>
      <dsp:txXfrm>
        <a:off x="55798" y="155188"/>
        <a:ext cx="8352414" cy="1031428"/>
      </dsp:txXfrm>
    </dsp:sp>
    <dsp:sp modelId="{86928830-227F-4CC4-9677-1B9490903BF7}">
      <dsp:nvSpPr>
        <dsp:cNvPr id="0" name=""/>
        <dsp:cNvSpPr/>
      </dsp:nvSpPr>
      <dsp:spPr>
        <a:xfrm>
          <a:off x="0" y="1166582"/>
          <a:ext cx="8464010" cy="76176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32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sk-SK" sz="1400" b="1" u="none" kern="1200" dirty="0">
            <a:latin typeface="Calibri" pitchFamily="34" charset="0"/>
          </a:endParaRPr>
        </a:p>
      </dsp:txBody>
      <dsp:txXfrm>
        <a:off x="0" y="1166582"/>
        <a:ext cx="8464010" cy="761760"/>
      </dsp:txXfrm>
    </dsp:sp>
    <dsp:sp modelId="{EE0B0D30-6DD7-4F0F-9687-4BF1C7B7849E}">
      <dsp:nvSpPr>
        <dsp:cNvPr id="0" name=""/>
        <dsp:cNvSpPr/>
      </dsp:nvSpPr>
      <dsp:spPr>
        <a:xfrm>
          <a:off x="0" y="1928342"/>
          <a:ext cx="8464010" cy="54726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6213" lvl="0" indent="-176213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noProof="0">
              <a:solidFill>
                <a:schemeClr val="tx1"/>
              </a:solidFill>
              <a:latin typeface="Calibri" pitchFamily="34" charset="0"/>
              <a:ea typeface="Calibri" pitchFamily="34" charset="0"/>
              <a:cs typeface="Times New Roman" pitchFamily="18" charset="0"/>
            </a:rPr>
            <a:t>2. La orientación y la experiencia laborales tutorizadas fueron realizadas por los 4199 demandante de empleo.</a:t>
          </a:r>
        </a:p>
      </dsp:txBody>
      <dsp:txXfrm>
        <a:off x="26715" y="1955057"/>
        <a:ext cx="8410580" cy="493837"/>
      </dsp:txXfrm>
    </dsp:sp>
    <dsp:sp modelId="{C6567672-03C0-4B88-BB69-C88B1459F9F7}">
      <dsp:nvSpPr>
        <dsp:cNvPr id="0" name=""/>
        <dsp:cNvSpPr/>
      </dsp:nvSpPr>
      <dsp:spPr>
        <a:xfrm>
          <a:off x="0" y="2475609"/>
          <a:ext cx="8464010" cy="76176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32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sk-SK" sz="1400" b="1" strike="sngStrike" kern="1200" baseline="0" dirty="0">
            <a:solidFill>
              <a:schemeClr val="tx1"/>
            </a:solidFill>
            <a:latin typeface="Calibri" pitchFamily="34" charset="0"/>
            <a:ea typeface="Calibri" pitchFamily="34" charset="0"/>
            <a:cs typeface="Times New Roman" pitchFamily="18" charset="0"/>
          </a:endParaRPr>
        </a:p>
      </dsp:txBody>
      <dsp:txXfrm>
        <a:off x="0" y="2475609"/>
        <a:ext cx="8464010" cy="761760"/>
      </dsp:txXfrm>
    </dsp:sp>
    <dsp:sp modelId="{4BF119C3-7CCA-45BB-B8E0-DD7CCB3E1B55}">
      <dsp:nvSpPr>
        <dsp:cNvPr id="0" name=""/>
        <dsp:cNvSpPr/>
      </dsp:nvSpPr>
      <dsp:spPr>
        <a:xfrm>
          <a:off x="0" y="3117758"/>
          <a:ext cx="8464010" cy="57600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74625" lvl="0" indent="-174625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b="1" kern="1200" noProof="0">
              <a:solidFill>
                <a:schemeClr val="tx1"/>
              </a:solidFill>
              <a:latin typeface="Calibri" panose="020F0502020204030204" pitchFamily="34" charset="0"/>
            </a:rPr>
            <a:t>3</a:t>
          </a:r>
          <a:r>
            <a:rPr lang="es-ES" sz="1600" b="1" kern="1200" noProof="0">
              <a:solidFill>
                <a:schemeClr val="tx1"/>
              </a:solidFill>
              <a:latin typeface="Calibri" panose="020F0502020204030204" pitchFamily="34" charset="0"/>
            </a:rPr>
            <a:t>. En los 6 meses posteriores a la finalización de la orientación y la experiencia laborales tutorizadas, 2449 solicitantes de empleo permanecieron en el mercado laboral, lo que representa una tasa de éxito del 58,33 %.</a:t>
          </a:r>
        </a:p>
      </dsp:txBody>
      <dsp:txXfrm>
        <a:off x="28118" y="3145876"/>
        <a:ext cx="8407774" cy="519767"/>
      </dsp:txXfrm>
    </dsp:sp>
    <dsp:sp modelId="{31877034-BCC1-4CA3-B4E9-18D7E853A66E}">
      <dsp:nvSpPr>
        <dsp:cNvPr id="0" name=""/>
        <dsp:cNvSpPr/>
      </dsp:nvSpPr>
      <dsp:spPr>
        <a:xfrm>
          <a:off x="0" y="3684394"/>
          <a:ext cx="8464010" cy="915597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32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sk-SK" sz="1400" b="1" kern="1200" dirty="0">
            <a:latin typeface="Calibri" pitchFamily="34" charset="0"/>
            <a:ea typeface="Calibri" pitchFamily="34" charset="0"/>
            <a:cs typeface="Times New Roman" pitchFamily="18" charset="0"/>
          </a:endParaRPr>
        </a:p>
      </dsp:txBody>
      <dsp:txXfrm>
        <a:off x="0" y="3684394"/>
        <a:ext cx="8464010" cy="9155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92EA8ACE-CE10-4963-B472-83E85E66BBDD}" type="datetimeFigureOut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AEDD6147-0E5C-4DED-9B19-10C5D483740B}" type="slidenum">
              <a:rPr lang="sk-SK" smtClean="0"/>
              <a:pPr/>
              <a:t>‹Nº›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755067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fld id="{63D273AF-025D-4D1A-9CC7-E682236681B6}" type="datetimeFigureOut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6" rIns="91430" bIns="45716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30" tIns="45716" rIns="91430" bIns="45716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B23EB9B6-B763-419B-9F07-397A317089E8}" type="slidenum">
              <a:rPr lang="sk-SK" smtClean="0"/>
              <a:pPr/>
              <a:t>‹Nº›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00221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EB9B6-B763-419B-9F07-397A317089E8}" type="slidenum">
              <a:rPr lang="sk-SK" smtClean="0"/>
              <a:pPr/>
              <a:t>1</a:t>
            </a:fld>
            <a:endParaRPr lang="sk-SK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EB9B6-B763-419B-9F07-397A317089E8}" type="slidenum">
              <a:rPr lang="sk-SK" smtClean="0"/>
              <a:pPr/>
              <a:t>2</a:t>
            </a:fld>
            <a:endParaRPr lang="sk-SK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EB9B6-B763-419B-9F07-397A317089E8}" type="slidenum">
              <a:rPr lang="sk-SK" smtClean="0"/>
              <a:pPr/>
              <a:t>3</a:t>
            </a:fld>
            <a:endParaRPr lang="sk-SK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EB9B6-B763-419B-9F07-397A317089E8}" type="slidenum">
              <a:rPr lang="sk-SK" smtClean="0"/>
              <a:pPr/>
              <a:t>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41805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EB9B6-B763-419B-9F07-397A317089E8}" type="slidenum">
              <a:rPr lang="sk-SK" smtClean="0"/>
              <a:pPr/>
              <a:t>5</a:t>
            </a:fld>
            <a:endParaRPr 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k-SK" altLang="sk-SK" dirty="0"/>
          </a:p>
        </p:txBody>
      </p:sp>
      <p:sp>
        <p:nvSpPr>
          <p:cNvPr id="583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C8D97C-2EFB-44DF-894D-60F0C01F8838}" type="slidenum">
              <a:rPr lang="sk-SK" altLang="sk-SK" smtClean="0"/>
              <a:pPr/>
              <a:t>6</a:t>
            </a:fld>
            <a:endParaRPr lang="sk-SK" altLang="sk-S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k-SK" altLang="sk-SK" dirty="0"/>
          </a:p>
        </p:txBody>
      </p:sp>
      <p:sp>
        <p:nvSpPr>
          <p:cNvPr id="583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C8D97C-2EFB-44DF-894D-60F0C01F8838}" type="slidenum">
              <a:rPr lang="sk-SK" altLang="sk-SK" smtClean="0"/>
              <a:pPr/>
              <a:t>7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225861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6B251-02F5-4E34-B0E0-C01CD00C2BD9}" type="datetime1">
              <a:rPr lang="sk-SK" smtClean="0"/>
              <a:pPr/>
              <a:t>12. 9. 2023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A508D-A02F-4512-8D01-EF0B800A0588}" type="slidenum">
              <a:rPr lang="cs-CZ" smtClean="0"/>
              <a:pPr/>
              <a:t>‹Nº›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FEAD9-B6B7-4D67-9111-D09851D2B7C7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852F-1EAE-445C-B253-04907A5380BC}" type="slidenum">
              <a:rPr lang="cs-CZ" smtClean="0"/>
              <a:pPr/>
              <a:t>‹Nº›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FD6F3-DC67-43FB-B2FF-010C0222563C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B87E6-4CA1-4E7A-8FE4-8D039B2C2F04}" type="slidenum">
              <a:rPr lang="cs-CZ" smtClean="0"/>
              <a:pPr/>
              <a:t>‹Nº›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800B4-BFBB-4FC8-A0B0-06107222378B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E42E9-9A4C-4412-96FE-4C048FECC912}" type="slidenum">
              <a:rPr lang="cs-CZ" smtClean="0"/>
              <a:pPr/>
              <a:t>‹Nº›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A2B4-97EF-411B-96DD-484DF4080956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BCD40F-6220-45C5-BBCE-1D2682CFA2AA}" type="slidenum">
              <a:rPr lang="cs-CZ" smtClean="0"/>
              <a:pPr/>
              <a:t>‹Nº›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5C12C-7271-44EA-9980-FA90BE5443E6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DE75B-88CE-4879-B6D1-1B60D1DEFBB5}" type="slidenum">
              <a:rPr lang="cs-CZ" smtClean="0"/>
              <a:pPr/>
              <a:t>‹Nº›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8B36-905D-49E2-B532-3F4490CD7656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4D6D-A4AE-4B61-9B95-EAE217CDB014}" type="slidenum">
              <a:rPr lang="cs-CZ" smtClean="0"/>
              <a:pPr/>
              <a:t>‹Nº›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B7C3B-6531-4B44-AD5A-22A37B7A3888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1FBAB-5F2D-43F6-9160-9646AC1E3A67}" type="slidenum">
              <a:rPr lang="cs-CZ" smtClean="0"/>
              <a:pPr/>
              <a:t>‹Nº›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9CD9-1400-43F2-AB76-264FDC329F15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2EF6-20BC-4FAE-B9E6-1E510004ECA6}" type="slidenum">
              <a:rPr lang="cs-CZ" smtClean="0"/>
              <a:pPr/>
              <a:t>‹Nº›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F2504-7BB6-4F93-950C-D78EA89DDE3F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51A33-64E0-4EB9-8DA9-FD44288BE131}" type="slidenum">
              <a:rPr lang="cs-CZ" smtClean="0"/>
              <a:pPr/>
              <a:t>‹Nº›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C91D9-B88E-4653-8F17-A6CB32A83218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24CF-10D7-43CC-9B98-5F5B6FC25745}" type="slidenum">
              <a:rPr lang="cs-CZ" smtClean="0"/>
              <a:pPr/>
              <a:t>‹Nº›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5AC74-3898-4A67-8175-B485506AE8DC}" type="datetime1">
              <a:rPr lang="sk-SK" smtClean="0"/>
              <a:pPr/>
              <a:t>12. 9. 2023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EB78B-7B07-4ED0-9205-2784F838E6AC}" type="slidenum">
              <a:rPr lang="cs-CZ" smtClean="0"/>
              <a:pPr/>
              <a:t>‹Nº›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4077072"/>
            <a:ext cx="7776864" cy="2232248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4400" b="1">
                <a:solidFill>
                  <a:schemeClr val="tx1"/>
                </a:solidFill>
                <a:latin typeface="Calibri" pitchFamily="34" charset="0"/>
              </a:rPr>
              <a:t>«De la experiencia laboral al empleo 2»</a:t>
            </a:r>
          </a:p>
        </p:txBody>
      </p:sp>
      <p:sp>
        <p:nvSpPr>
          <p:cNvPr id="8" name="Zástupný symbol čísla snímky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988840"/>
            <a:ext cx="7757582" cy="1191295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9328" y="2924944"/>
            <a:ext cx="7772400" cy="864096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br>
              <a:rPr lang="es-ES" b="1">
                <a:solidFill>
                  <a:schemeClr val="dk1"/>
                </a:solidFill>
              </a:rPr>
            </a:br>
            <a:r>
              <a:rPr lang="es-ES" b="1">
                <a:solidFill>
                  <a:schemeClr val="dk1"/>
                </a:solidFill>
              </a:rPr>
              <a:t>Proyecto nacional (PN)</a:t>
            </a:r>
            <a:br>
              <a:rPr lang="es-ES" b="1">
                <a:solidFill>
                  <a:schemeClr val="dk1"/>
                </a:solidFill>
              </a:rPr>
            </a:br>
            <a:endParaRPr lang="es-ES" b="1">
              <a:solidFill>
                <a:schemeClr val="dk1"/>
              </a:solidFill>
            </a:endParaRPr>
          </a:p>
        </p:txBody>
      </p:sp>
      <p:pic>
        <p:nvPicPr>
          <p:cNvPr id="4" name="Picture 24" descr="hlavicka power point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76672"/>
            <a:ext cx="7704856" cy="1746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0887715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395289" y="1484784"/>
            <a:ext cx="8425878" cy="720080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br>
              <a:rPr lang="es-ES" b="1" u="sng"/>
            </a:br>
            <a:r>
              <a:rPr lang="es-ES" sz="4900" b="1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Información básica</a:t>
            </a:r>
            <a:br>
              <a:rPr lang="es-ES" sz="4900">
                <a:solidFill>
                  <a:schemeClr val="tx1"/>
                </a:solidFill>
              </a:rPr>
            </a:br>
            <a:endParaRPr lang="es-ES" sz="4900">
              <a:solidFill>
                <a:schemeClr val="tx1"/>
              </a:solidFill>
            </a:endParaRPr>
          </a:p>
        </p:txBody>
      </p:sp>
      <p:sp>
        <p:nvSpPr>
          <p:cNvPr id="5" name="Podnadpis 3"/>
          <p:cNvSpPr txBox="1">
            <a:spLocks/>
          </p:cNvSpPr>
          <p:nvPr/>
        </p:nvSpPr>
        <p:spPr bwMode="auto">
          <a:xfrm>
            <a:off x="3214678" y="5214950"/>
            <a:ext cx="304321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666728055"/>
              </p:ext>
            </p:extLst>
          </p:nvPr>
        </p:nvGraphicFramePr>
        <p:xfrm>
          <a:off x="467544" y="2348880"/>
          <a:ext cx="8064896" cy="4345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Šípka doľava 8"/>
          <p:cNvSpPr/>
          <p:nvPr/>
        </p:nvSpPr>
        <p:spPr>
          <a:xfrm>
            <a:off x="4112851" y="5301208"/>
            <a:ext cx="3888432" cy="1368152"/>
          </a:xfrm>
          <a:prstGeom prst="leftArrow">
            <a:avLst>
              <a:gd name="adj1" fmla="val 50000"/>
              <a:gd name="adj2" fmla="val 5738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800" b="1" dirty="0">
                <a:solidFill>
                  <a:srgbClr val="1F2610"/>
                </a:solidFill>
              </a:rPr>
              <a:t>La celebración de acuerdos tuvo lugar el 31 de octubre de 2020 en base a la decisión del órgano de gestión del programa operativo de Recursos Humanos - </a:t>
            </a:r>
            <a:r>
              <a:rPr lang="es-ES" sz="800" b="1" dirty="0" err="1">
                <a:solidFill>
                  <a:srgbClr val="1F2610"/>
                </a:solidFill>
              </a:rPr>
              <a:t>MoLSAF</a:t>
            </a:r>
            <a:r>
              <a:rPr lang="es-ES" sz="800" b="1" dirty="0">
                <a:solidFill>
                  <a:srgbClr val="1F2610"/>
                </a:solidFill>
              </a:rPr>
              <a:t> para reducir las contribuciones financieras no reembolsables en el marco de la implementación de proyectos nacionales en el eje prioritario 2 (PO2), de modo que no se supere la asignación total para PO2.</a:t>
            </a:r>
          </a:p>
        </p:txBody>
      </p:sp>
      <p:pic>
        <p:nvPicPr>
          <p:cNvPr id="11" name="Picture 24" descr="hlavicka power point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>
          <a:xfrm>
            <a:off x="395288" y="260350"/>
            <a:ext cx="5043487" cy="1143000"/>
          </a:xfrm>
          <a:prstGeom prst="rect">
            <a:avLst/>
          </a:prstGeom>
        </p:spPr>
      </p:pic>
      <p:sp>
        <p:nvSpPr>
          <p:cNvPr id="8" name="Zástupný symbol textu 22"/>
          <p:cNvSpPr txBox="1">
            <a:spLocks/>
          </p:cNvSpPr>
          <p:nvPr/>
        </p:nvSpPr>
        <p:spPr bwMode="auto">
          <a:xfrm>
            <a:off x="5438775" y="274638"/>
            <a:ext cx="3237681" cy="1066130"/>
          </a:xfrm>
          <a:prstGeom prst="rect">
            <a:avLst/>
          </a:prstGeom>
          <a:ln>
            <a:noFill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br>
              <a:rPr lang="es-ES" sz="2000" b="1">
                <a:latin typeface="Arial Narrow" pitchFamily="34" charset="0"/>
              </a:rPr>
            </a:br>
            <a:r>
              <a:rPr lang="es-ES" sz="1800" b="1">
                <a:solidFill>
                  <a:schemeClr val="tx1"/>
                </a:solidFill>
                <a:latin typeface="Calibri" pitchFamily="34" charset="0"/>
              </a:rPr>
              <a:t>PN «De la experiencia laboral al empleo 2»</a:t>
            </a:r>
          </a:p>
        </p:txBody>
      </p:sp>
    </p:spTree>
    <p:extLst>
      <p:ext uri="{BB962C8B-B14F-4D97-AF65-F5344CB8AC3E}">
        <p14:creationId xmlns:p14="http://schemas.microsoft.com/office/powerpoint/2010/main" val="226436870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395288" y="1484784"/>
            <a:ext cx="8425879" cy="864096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b="1">
                <a:solidFill>
                  <a:schemeClr val="tx1"/>
                </a:solidFill>
              </a:rPr>
              <a:t>Objetivo del proyecto</a:t>
            </a:r>
          </a:p>
        </p:txBody>
      </p:sp>
      <p:sp>
        <p:nvSpPr>
          <p:cNvPr id="5" name="Podnadpis 3"/>
          <p:cNvSpPr txBox="1">
            <a:spLocks/>
          </p:cNvSpPr>
          <p:nvPr/>
        </p:nvSpPr>
        <p:spPr bwMode="auto">
          <a:xfrm>
            <a:off x="3214678" y="5214950"/>
            <a:ext cx="304321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67262661"/>
              </p:ext>
            </p:extLst>
          </p:nvPr>
        </p:nvGraphicFramePr>
        <p:xfrm>
          <a:off x="487813" y="2564904"/>
          <a:ext cx="8496943" cy="3888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" name="Picture 24" descr="hlavicka power point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>
          <a:xfrm>
            <a:off x="395288" y="260350"/>
            <a:ext cx="5043487" cy="1143000"/>
          </a:xfrm>
          <a:prstGeom prst="rect">
            <a:avLst/>
          </a:prstGeom>
        </p:spPr>
      </p:pic>
      <p:sp>
        <p:nvSpPr>
          <p:cNvPr id="7" name="Zástupný symbol textu 22"/>
          <p:cNvSpPr txBox="1">
            <a:spLocks/>
          </p:cNvSpPr>
          <p:nvPr/>
        </p:nvSpPr>
        <p:spPr bwMode="auto">
          <a:xfrm>
            <a:off x="5438775" y="274638"/>
            <a:ext cx="3237681" cy="1066130"/>
          </a:xfrm>
          <a:prstGeom prst="rect">
            <a:avLst/>
          </a:prstGeom>
          <a:ln>
            <a:noFill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br>
              <a:rPr lang="es-ES" sz="2000" b="1">
                <a:latin typeface="Arial Narrow" pitchFamily="34" charset="0"/>
              </a:rPr>
            </a:br>
            <a:r>
              <a:rPr lang="es-ES" sz="1800" b="1">
                <a:solidFill>
                  <a:schemeClr val="tx1"/>
                </a:solidFill>
                <a:latin typeface="Calibri" pitchFamily="34" charset="0"/>
              </a:rPr>
              <a:t>PN «De la experiencia laboral al empleo 2»</a:t>
            </a:r>
          </a:p>
        </p:txBody>
      </p:sp>
    </p:spTree>
    <p:extLst>
      <p:ext uri="{BB962C8B-B14F-4D97-AF65-F5344CB8AC3E}">
        <p14:creationId xmlns:p14="http://schemas.microsoft.com/office/powerpoint/2010/main" val="29993964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395288" y="1484784"/>
            <a:ext cx="8425879" cy="864096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es-ES" b="1" u="sng"/>
            </a:br>
            <a:r>
              <a:rPr lang="es-ES" sz="3100" b="1">
                <a:solidFill>
                  <a:schemeClr val="tx1"/>
                </a:solidFill>
              </a:rPr>
              <a:t>Implementación de orientación						y experiencia laborales tutorizadas</a:t>
            </a:r>
            <a:br>
              <a:rPr lang="es-ES" sz="4900" b="1">
                <a:solidFill>
                  <a:schemeClr val="tx1"/>
                </a:solidFill>
              </a:rPr>
            </a:br>
            <a:endParaRPr lang="es-ES" sz="4900" b="1">
              <a:solidFill>
                <a:schemeClr val="tx1"/>
              </a:solidFill>
            </a:endParaRPr>
          </a:p>
        </p:txBody>
      </p:sp>
      <p:sp>
        <p:nvSpPr>
          <p:cNvPr id="5" name="Podnadpis 3"/>
          <p:cNvSpPr txBox="1">
            <a:spLocks/>
          </p:cNvSpPr>
          <p:nvPr/>
        </p:nvSpPr>
        <p:spPr bwMode="auto">
          <a:xfrm>
            <a:off x="3214678" y="5214950"/>
            <a:ext cx="304321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18828777"/>
              </p:ext>
            </p:extLst>
          </p:nvPr>
        </p:nvGraphicFramePr>
        <p:xfrm>
          <a:off x="487813" y="2564904"/>
          <a:ext cx="8496943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" name="Picture 24" descr="hlavicka power point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>
          <a:xfrm>
            <a:off x="395288" y="260350"/>
            <a:ext cx="5043487" cy="1143000"/>
          </a:xfrm>
          <a:prstGeom prst="rect">
            <a:avLst/>
          </a:prstGeom>
        </p:spPr>
      </p:pic>
      <p:sp>
        <p:nvSpPr>
          <p:cNvPr id="7" name="Zástupný symbol textu 22"/>
          <p:cNvSpPr txBox="1">
            <a:spLocks/>
          </p:cNvSpPr>
          <p:nvPr/>
        </p:nvSpPr>
        <p:spPr bwMode="auto">
          <a:xfrm>
            <a:off x="5438775" y="274638"/>
            <a:ext cx="3237681" cy="1066130"/>
          </a:xfrm>
          <a:prstGeom prst="rect">
            <a:avLst/>
          </a:prstGeom>
          <a:ln>
            <a:noFill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br>
              <a:rPr lang="es-ES" sz="2000" b="1">
                <a:latin typeface="Arial Narrow" pitchFamily="34" charset="0"/>
              </a:rPr>
            </a:br>
            <a:r>
              <a:rPr lang="es-ES" sz="1800" b="1">
                <a:solidFill>
                  <a:schemeClr val="tx1"/>
                </a:solidFill>
                <a:latin typeface="Calibri" pitchFamily="34" charset="0"/>
              </a:rPr>
              <a:t>PN «De la experiencia laboral al empleo 2»</a:t>
            </a:r>
          </a:p>
        </p:txBody>
      </p:sp>
    </p:spTree>
    <p:extLst>
      <p:ext uri="{BB962C8B-B14F-4D97-AF65-F5344CB8AC3E}">
        <p14:creationId xmlns:p14="http://schemas.microsoft.com/office/powerpoint/2010/main" val="187480520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3"/>
          <p:cNvSpPr txBox="1">
            <a:spLocks/>
          </p:cNvSpPr>
          <p:nvPr/>
        </p:nvSpPr>
        <p:spPr bwMode="auto">
          <a:xfrm>
            <a:off x="3214678" y="5214950"/>
            <a:ext cx="304321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24" descr="hlavicka power point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95288" y="260350"/>
            <a:ext cx="5043487" cy="1143000"/>
          </a:xfrm>
          <a:prstGeom prst="rect">
            <a:avLst/>
          </a:prstGeom>
        </p:spPr>
      </p:pic>
      <p:sp>
        <p:nvSpPr>
          <p:cNvPr id="12" name="Zástupný symbol textu 22"/>
          <p:cNvSpPr txBox="1">
            <a:spLocks/>
          </p:cNvSpPr>
          <p:nvPr/>
        </p:nvSpPr>
        <p:spPr bwMode="auto">
          <a:xfrm>
            <a:off x="5438775" y="274638"/>
            <a:ext cx="3237681" cy="1066130"/>
          </a:xfrm>
          <a:prstGeom prst="rect">
            <a:avLst/>
          </a:prstGeom>
          <a:ln>
            <a:noFill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br>
              <a:rPr lang="es-ES" sz="2000" b="1">
                <a:latin typeface="Arial Narrow" pitchFamily="34" charset="0"/>
              </a:rPr>
            </a:br>
            <a:r>
              <a:rPr lang="es-ES" sz="1800" b="1">
                <a:solidFill>
                  <a:schemeClr val="tx1"/>
                </a:solidFill>
                <a:latin typeface="Calibri" pitchFamily="34" charset="0"/>
              </a:rPr>
              <a:t>PN «De la experiencia laboral al empleo 2»</a:t>
            </a:r>
          </a:p>
        </p:txBody>
      </p:sp>
      <p:sp>
        <p:nvSpPr>
          <p:cNvPr id="15" name="Nadpis 13"/>
          <p:cNvSpPr txBox="1">
            <a:spLocks/>
          </p:cNvSpPr>
          <p:nvPr/>
        </p:nvSpPr>
        <p:spPr>
          <a:xfrm>
            <a:off x="457200" y="1580571"/>
            <a:ext cx="8219256" cy="74867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br>
              <a:rPr lang="es-ES" b="1" u="sng"/>
            </a:br>
            <a:endParaRPr lang="es-ES" b="1" u="sng"/>
          </a:p>
          <a:p>
            <a:pPr algn="l" fontAlgn="auto">
              <a:spcAft>
                <a:spcPts val="0"/>
              </a:spcAft>
            </a:pPr>
            <a:r>
              <a:rPr lang="es-ES" sz="9600" b="1">
                <a:solidFill>
                  <a:schemeClr val="tx1"/>
                </a:solidFill>
              </a:rPr>
              <a:t>Grupo objetivos: jóvenes SETF </a:t>
            </a:r>
            <a:br>
              <a:rPr lang="es-ES" sz="9600" b="1">
                <a:solidFill>
                  <a:schemeClr val="tx2"/>
                </a:solidFill>
              </a:rPr>
            </a:br>
            <a:endParaRPr lang="es-ES" sz="9600" b="1">
              <a:solidFill>
                <a:schemeClr val="tx2"/>
              </a:solidFill>
            </a:endParaRPr>
          </a:p>
        </p:txBody>
      </p:sp>
      <p:graphicFrame>
        <p:nvGraphicFramePr>
          <p:cNvPr id="18" name="Tabuľk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426739"/>
              </p:ext>
            </p:extLst>
          </p:nvPr>
        </p:nvGraphicFramePr>
        <p:xfrm>
          <a:off x="611560" y="2420887"/>
          <a:ext cx="8136904" cy="4176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764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2400" b="1" dirty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200" b="1" noProof="0" dirty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Demandante de empleo: jóvenes </a:t>
                      </a:r>
                      <a:r>
                        <a:rPr lang="es-ES" sz="2200" b="1" noProof="0" dirty="0" err="1">
                          <a:solidFill>
                            <a:schemeClr val="tx1"/>
                          </a:solidFill>
                          <a:cs typeface="Arial" pitchFamily="34" charset="0"/>
                        </a:rPr>
                        <a:t>SEFT</a:t>
                      </a:r>
                      <a:r>
                        <a:rPr lang="es-ES" sz="2200" b="1" noProof="0" dirty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 menores de 29 años (</a:t>
                      </a:r>
                      <a:r>
                        <a:rPr lang="es-ES" sz="2200" b="1" i="1" noProof="0" dirty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29 años menos un día</a:t>
                      </a:r>
                      <a:r>
                        <a:rPr lang="es-ES" sz="2200" b="1" noProof="0" dirty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) incluidos en el registro de demandantes de empleo durante al menos 1 mes. </a:t>
                      </a:r>
                    </a:p>
                    <a:p>
                      <a:endParaRPr lang="en-GB" sz="2000" noProof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noProof="0" dirty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- Los demandantes de empleo </a:t>
                      </a:r>
                      <a:r>
                        <a:rPr lang="es-ES" sz="2000" b="1" u="sng" noProof="0" dirty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no pueden</a:t>
                      </a:r>
                      <a:r>
                        <a:rPr lang="es-ES" sz="2000" b="1" noProof="0" dirty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 participar más de una vez.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1" baseline="0" noProof="0" dirty="0">
                        <a:solidFill>
                          <a:schemeClr val="tx1"/>
                        </a:solidFill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baseline="0" noProof="0" dirty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- </a:t>
                      </a:r>
                      <a:r>
                        <a:rPr lang="es-ES" sz="2000" b="1" u="sng" baseline="0" noProof="0" dirty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No podrán</a:t>
                      </a:r>
                      <a:r>
                        <a:rPr lang="es-ES" sz="2000" b="1" baseline="0" noProof="0" dirty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 participar demandantes de empleo que hayan recibido ayuda desde el </a:t>
                      </a:r>
                      <a:r>
                        <a:rPr lang="es-ES" sz="2000" b="1" baseline="0" noProof="0" dirty="0" err="1">
                          <a:solidFill>
                            <a:schemeClr val="tx1"/>
                          </a:solidFill>
                          <a:cs typeface="Arial" pitchFamily="34" charset="0"/>
                        </a:rPr>
                        <a:t>PN</a:t>
                      </a:r>
                      <a:r>
                        <a:rPr lang="es-ES" sz="2000" b="1" baseline="0" noProof="0" dirty="0">
                          <a:solidFill>
                            <a:schemeClr val="tx1"/>
                          </a:solidFill>
                          <a:cs typeface="Arial" pitchFamily="34" charset="0"/>
                        </a:rPr>
                        <a:t> «De la experiencia laboral al empleo».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Zaoblený obdĺžnik 18"/>
          <p:cNvSpPr/>
          <p:nvPr/>
        </p:nvSpPr>
        <p:spPr>
          <a:xfrm>
            <a:off x="4788025" y="1403350"/>
            <a:ext cx="3816423" cy="130557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1"/>
                </a:solidFill>
                <a:cs typeface="Arial" pitchFamily="34" charset="0"/>
              </a:rPr>
              <a:t>Demandantes de empleo que no tienen trabajo, no continúan el proceso educativo ni participan en formación profesional (ni en empleo, educación o formación).</a:t>
            </a:r>
          </a:p>
        </p:txBody>
      </p:sp>
      <p:sp>
        <p:nvSpPr>
          <p:cNvPr id="20" name="Šípka doprava 19"/>
          <p:cNvSpPr/>
          <p:nvPr/>
        </p:nvSpPr>
        <p:spPr>
          <a:xfrm>
            <a:off x="3563889" y="1694587"/>
            <a:ext cx="1080119" cy="504056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215734324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70025"/>
            <a:ext cx="8569648" cy="5055319"/>
          </a:xfr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-265113" eaLnBrk="1" hangingPunct="1">
              <a:spcBef>
                <a:spcPts val="0"/>
              </a:spcBef>
              <a:buFontTx/>
              <a:buNone/>
              <a:defRPr/>
            </a:pP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Contribuciones financieras para la orientación y experiencia laborales tutorizadas:</a:t>
            </a:r>
          </a:p>
          <a:p>
            <a:pPr marL="265113" indent="-265113" eaLnBrk="1" hangingPunct="1">
              <a:lnSpc>
                <a:spcPct val="80000"/>
              </a:lnSpc>
              <a:buFontTx/>
              <a:buNone/>
              <a:defRPr/>
            </a:pPr>
            <a:endParaRPr lang="en-GB" altLang="sk-SK" sz="2500" dirty="0">
              <a:latin typeface="Times New Roman" pitchFamily="18" charset="0"/>
              <a:cs typeface="Times New Roman" pitchFamily="18" charset="0"/>
            </a:endParaRPr>
          </a:p>
          <a:p>
            <a:pPr marL="265113" indent="-265113" eaLnBrk="1" hangingPunct="1">
              <a:lnSpc>
                <a:spcPct val="80000"/>
              </a:lnSpc>
              <a:buFontTx/>
              <a:buNone/>
              <a:defRPr/>
            </a:pPr>
            <a:endParaRPr lang="en-GB" altLang="sk-SK" sz="2500" dirty="0">
              <a:latin typeface="Times New Roman" pitchFamily="18" charset="0"/>
              <a:cs typeface="Times New Roman" pitchFamily="18" charset="0"/>
            </a:endParaRPr>
          </a:p>
          <a:p>
            <a:pPr marL="265113" indent="-265113" eaLnBrk="1" hangingPunct="1">
              <a:lnSpc>
                <a:spcPct val="80000"/>
              </a:lnSpc>
              <a:buFontTx/>
              <a:buNone/>
              <a:defRPr/>
            </a:pPr>
            <a:endParaRPr lang="en-GB" altLang="sk-SK" sz="2500" dirty="0">
              <a:latin typeface="Times New Roman" pitchFamily="18" charset="0"/>
              <a:cs typeface="Times New Roman" pitchFamily="18" charset="0"/>
            </a:endParaRPr>
          </a:p>
          <a:p>
            <a:pPr marL="265113" indent="-265113" eaLnBrk="1" hangingPunct="1">
              <a:lnSpc>
                <a:spcPct val="80000"/>
              </a:lnSpc>
              <a:buFontTx/>
              <a:buNone/>
              <a:defRPr/>
            </a:pPr>
            <a:endParaRPr lang="en-GB" altLang="sk-SK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51428524"/>
              </p:ext>
            </p:extLst>
          </p:nvPr>
        </p:nvGraphicFramePr>
        <p:xfrm>
          <a:off x="304339" y="1919104"/>
          <a:ext cx="846401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24" descr="hlavicka power point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>
          <a:xfrm>
            <a:off x="395288" y="260350"/>
            <a:ext cx="5043487" cy="1143000"/>
          </a:xfrm>
          <a:prstGeom prst="rect">
            <a:avLst/>
          </a:prstGeom>
        </p:spPr>
      </p:pic>
      <p:sp>
        <p:nvSpPr>
          <p:cNvPr id="8" name="Zástupný symbol textu 22"/>
          <p:cNvSpPr txBox="1">
            <a:spLocks/>
          </p:cNvSpPr>
          <p:nvPr/>
        </p:nvSpPr>
        <p:spPr bwMode="auto">
          <a:xfrm>
            <a:off x="5438775" y="274638"/>
            <a:ext cx="3237681" cy="1066130"/>
          </a:xfrm>
          <a:prstGeom prst="rect">
            <a:avLst/>
          </a:prstGeom>
          <a:ln>
            <a:noFill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br>
              <a:rPr lang="es-ES" sz="2000" b="1">
                <a:latin typeface="Arial Narrow" pitchFamily="34" charset="0"/>
              </a:rPr>
            </a:br>
            <a:r>
              <a:rPr lang="es-ES" sz="1800" b="1">
                <a:solidFill>
                  <a:schemeClr val="tx1"/>
                </a:solidFill>
                <a:latin typeface="Calibri" pitchFamily="34" charset="0"/>
              </a:rPr>
              <a:t>PN «De la experiencia laboral al empleo 2»</a:t>
            </a:r>
          </a:p>
        </p:txBody>
      </p:sp>
    </p:spTree>
    <p:extLst>
      <p:ext uri="{BB962C8B-B14F-4D97-AF65-F5344CB8AC3E}">
        <p14:creationId xmlns:p14="http://schemas.microsoft.com/office/powerpoint/2010/main" val="3409130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556792"/>
            <a:ext cx="8569648" cy="5055319"/>
          </a:xfr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-265113" eaLnBrk="1" hangingPunct="1">
              <a:spcBef>
                <a:spcPts val="0"/>
              </a:spcBef>
              <a:buFontTx/>
              <a:buNone/>
              <a:defRPr/>
            </a:pPr>
            <a:r>
              <a:rPr lang="es-ES" sz="2500" b="1">
                <a:latin typeface="Times New Roman" pitchFamily="18" charset="0"/>
                <a:cs typeface="Times New Roman" pitchFamily="18" charset="0"/>
              </a:rPr>
              <a:t>Resultados:</a:t>
            </a:r>
          </a:p>
          <a:p>
            <a:pPr marL="265113" indent="-265113" eaLnBrk="1" hangingPunct="1">
              <a:lnSpc>
                <a:spcPct val="80000"/>
              </a:lnSpc>
              <a:buFontTx/>
              <a:buNone/>
              <a:defRPr/>
            </a:pPr>
            <a:endParaRPr lang="sk-SK" altLang="sk-SK" sz="2500" dirty="0">
              <a:latin typeface="Times New Roman" pitchFamily="18" charset="0"/>
              <a:cs typeface="Times New Roman" pitchFamily="18" charset="0"/>
            </a:endParaRPr>
          </a:p>
          <a:p>
            <a:pPr marL="265113" indent="-265113" eaLnBrk="1" hangingPunct="1">
              <a:lnSpc>
                <a:spcPct val="80000"/>
              </a:lnSpc>
              <a:buFontTx/>
              <a:buNone/>
              <a:defRPr/>
            </a:pPr>
            <a:endParaRPr lang="sk-SK" altLang="sk-SK" sz="2500" dirty="0">
              <a:latin typeface="Times New Roman" pitchFamily="18" charset="0"/>
              <a:cs typeface="Times New Roman" pitchFamily="18" charset="0"/>
            </a:endParaRPr>
          </a:p>
          <a:p>
            <a:pPr marL="265113" indent="-265113" eaLnBrk="1" hangingPunct="1">
              <a:lnSpc>
                <a:spcPct val="80000"/>
              </a:lnSpc>
              <a:buFontTx/>
              <a:buNone/>
              <a:defRPr/>
            </a:pPr>
            <a:endParaRPr lang="sk-SK" altLang="sk-SK" sz="2500" dirty="0">
              <a:latin typeface="Times New Roman" pitchFamily="18" charset="0"/>
              <a:cs typeface="Times New Roman" pitchFamily="18" charset="0"/>
            </a:endParaRPr>
          </a:p>
          <a:p>
            <a:pPr marL="265113" indent="-265113" eaLnBrk="1" hangingPunct="1">
              <a:lnSpc>
                <a:spcPct val="80000"/>
              </a:lnSpc>
              <a:buFontTx/>
              <a:buNone/>
              <a:defRPr/>
            </a:pPr>
            <a:endParaRPr lang="sk-SK" altLang="sk-SK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80449414"/>
              </p:ext>
            </p:extLst>
          </p:nvPr>
        </p:nvGraphicFramePr>
        <p:xfrm>
          <a:off x="357158" y="2105472"/>
          <a:ext cx="846401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24" descr="hlavicka power pointu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>
          <a:xfrm>
            <a:off x="395288" y="260350"/>
            <a:ext cx="5043487" cy="1143000"/>
          </a:xfrm>
          <a:prstGeom prst="rect">
            <a:avLst/>
          </a:prstGeom>
        </p:spPr>
      </p:pic>
      <p:sp>
        <p:nvSpPr>
          <p:cNvPr id="8" name="Zástupný symbol textu 22"/>
          <p:cNvSpPr txBox="1">
            <a:spLocks/>
          </p:cNvSpPr>
          <p:nvPr/>
        </p:nvSpPr>
        <p:spPr bwMode="auto">
          <a:xfrm>
            <a:off x="5438775" y="274638"/>
            <a:ext cx="3237681" cy="1066130"/>
          </a:xfrm>
          <a:prstGeom prst="rect">
            <a:avLst/>
          </a:prstGeom>
          <a:ln>
            <a:noFill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br>
              <a:rPr lang="es-ES" sz="2000" b="1">
                <a:latin typeface="Arial Narrow" pitchFamily="34" charset="0"/>
              </a:rPr>
            </a:br>
            <a:r>
              <a:rPr lang="es-ES" sz="1800" b="1">
                <a:solidFill>
                  <a:schemeClr val="tx1"/>
                </a:solidFill>
                <a:latin typeface="Calibri" pitchFamily="34" charset="0"/>
              </a:rPr>
              <a:t>PN «De la experiencia laboral al empleo 2»</a:t>
            </a:r>
          </a:p>
        </p:txBody>
      </p:sp>
    </p:spTree>
    <p:extLst>
      <p:ext uri="{BB962C8B-B14F-4D97-AF65-F5344CB8AC3E}">
        <p14:creationId xmlns:p14="http://schemas.microsoft.com/office/powerpoint/2010/main" val="388589719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6013</TotalTime>
  <Words>873</Words>
  <Application>Microsoft Office PowerPoint</Application>
  <PresentationFormat>Presentación en pantalla (4:3)</PresentationFormat>
  <Paragraphs>62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Calibri</vt:lpstr>
      <vt:lpstr>Times New Roman</vt:lpstr>
      <vt:lpstr>Motív Office</vt:lpstr>
      <vt:lpstr> Proyecto nacional (PN) </vt:lpstr>
      <vt:lpstr> Información básica </vt:lpstr>
      <vt:lpstr>Objetivo del proyecto</vt:lpstr>
      <vt:lpstr> Implementación de orientación      y experiencia laborales tutorizadas </vt:lpstr>
      <vt:lpstr>Presentación de PowerPoint</vt:lpstr>
      <vt:lpstr>Presentación de PowerPoint</vt:lpstr>
      <vt:lpstr>Presentación de PowerPoint</vt:lpstr>
    </vt:vector>
  </TitlesOfParts>
  <Company>UPSVAR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Umiestňovanie znevýhodnených ZoU na trhu práce</dc:title>
  <dc:creator>SlavikovaA</dc:creator>
  <cp:lastModifiedBy>office02 | Interpret Solutions</cp:lastModifiedBy>
  <cp:revision>639</cp:revision>
  <cp:lastPrinted>2023-05-02T10:41:56Z</cp:lastPrinted>
  <dcterms:created xsi:type="dcterms:W3CDTF">2012-02-21T07:28:32Z</dcterms:created>
  <dcterms:modified xsi:type="dcterms:W3CDTF">2023-09-12T10:23:46Z</dcterms:modified>
</cp:coreProperties>
</file>